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2" r:id="rId1"/>
    <p:sldMasterId id="2147484219" r:id="rId2"/>
  </p:sldMasterIdLst>
  <p:notesMasterIdLst>
    <p:notesMasterId r:id="rId74"/>
  </p:notesMasterIdLst>
  <p:handoutMasterIdLst>
    <p:handoutMasterId r:id="rId75"/>
  </p:handoutMasterIdLst>
  <p:sldIdLst>
    <p:sldId id="317" r:id="rId3"/>
    <p:sldId id="318" r:id="rId4"/>
    <p:sldId id="851" r:id="rId5"/>
    <p:sldId id="756" r:id="rId6"/>
    <p:sldId id="852" r:id="rId7"/>
    <p:sldId id="643" r:id="rId8"/>
    <p:sldId id="648" r:id="rId9"/>
    <p:sldId id="757" r:id="rId10"/>
    <p:sldId id="853" r:id="rId11"/>
    <p:sldId id="854" r:id="rId12"/>
    <p:sldId id="855" r:id="rId13"/>
    <p:sldId id="758" r:id="rId14"/>
    <p:sldId id="856" r:id="rId15"/>
    <p:sldId id="857" r:id="rId16"/>
    <p:sldId id="858" r:id="rId17"/>
    <p:sldId id="859" r:id="rId18"/>
    <p:sldId id="860" r:id="rId19"/>
    <p:sldId id="861" r:id="rId20"/>
    <p:sldId id="862" r:id="rId21"/>
    <p:sldId id="863" r:id="rId22"/>
    <p:sldId id="864" r:id="rId23"/>
    <p:sldId id="865" r:id="rId24"/>
    <p:sldId id="866" r:id="rId25"/>
    <p:sldId id="867" r:id="rId26"/>
    <p:sldId id="868" r:id="rId27"/>
    <p:sldId id="869" r:id="rId28"/>
    <p:sldId id="870" r:id="rId29"/>
    <p:sldId id="871" r:id="rId30"/>
    <p:sldId id="872" r:id="rId31"/>
    <p:sldId id="873" r:id="rId32"/>
    <p:sldId id="874" r:id="rId33"/>
    <p:sldId id="875" r:id="rId34"/>
    <p:sldId id="876" r:id="rId35"/>
    <p:sldId id="877" r:id="rId36"/>
    <p:sldId id="878" r:id="rId37"/>
    <p:sldId id="760" r:id="rId38"/>
    <p:sldId id="879" r:id="rId39"/>
    <p:sldId id="880" r:id="rId40"/>
    <p:sldId id="881" r:id="rId41"/>
    <p:sldId id="882" r:id="rId42"/>
    <p:sldId id="883" r:id="rId43"/>
    <p:sldId id="884" r:id="rId44"/>
    <p:sldId id="885" r:id="rId45"/>
    <p:sldId id="886" r:id="rId46"/>
    <p:sldId id="887" r:id="rId47"/>
    <p:sldId id="888" r:id="rId48"/>
    <p:sldId id="889" r:id="rId49"/>
    <p:sldId id="890" r:id="rId50"/>
    <p:sldId id="740" r:id="rId51"/>
    <p:sldId id="891" r:id="rId52"/>
    <p:sldId id="892" r:id="rId53"/>
    <p:sldId id="893" r:id="rId54"/>
    <p:sldId id="894" r:id="rId55"/>
    <p:sldId id="895" r:id="rId56"/>
    <p:sldId id="741" r:id="rId57"/>
    <p:sldId id="742" r:id="rId58"/>
    <p:sldId id="743" r:id="rId59"/>
    <p:sldId id="896" r:id="rId60"/>
    <p:sldId id="897" r:id="rId61"/>
    <p:sldId id="898" r:id="rId62"/>
    <p:sldId id="748" r:id="rId63"/>
    <p:sldId id="749" r:id="rId64"/>
    <p:sldId id="899" r:id="rId65"/>
    <p:sldId id="751" r:id="rId66"/>
    <p:sldId id="900" r:id="rId67"/>
    <p:sldId id="901" r:id="rId68"/>
    <p:sldId id="902" r:id="rId69"/>
    <p:sldId id="752" r:id="rId70"/>
    <p:sldId id="903" r:id="rId71"/>
    <p:sldId id="755" r:id="rId72"/>
    <p:sldId id="744"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on Ja Yeom" initials="SJY" lastIdx="1" clrIdx="0">
    <p:extLst>
      <p:ext uri="{19B8F6BF-5375-455C-9EA6-DF929625EA0E}">
        <p15:presenceInfo xmlns:p15="http://schemas.microsoft.com/office/powerpoint/2012/main" userId="936995bc-9852-42b9-ada8-8da03cffe5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20E45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7230"/>
    <p:restoredTop sz="94930" autoAdjust="0"/>
  </p:normalViewPr>
  <p:slideViewPr>
    <p:cSldViewPr snapToGrid="0" snapToObjects="1">
      <p:cViewPr varScale="1">
        <p:scale>
          <a:sx n="111" d="100"/>
          <a:sy n="111" d="100"/>
        </p:scale>
        <p:origin x="208" y="784"/>
      </p:cViewPr>
      <p:guideLst>
        <p:guide orient="horz" pos="2160"/>
        <p:guide pos="2880"/>
      </p:guideLst>
    </p:cSldViewPr>
  </p:slideViewPr>
  <p:notesTextViewPr>
    <p:cViewPr>
      <p:scale>
        <a:sx n="150" d="100"/>
        <a:sy n="1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A8D283C-DE37-6F4C-BF0F-BED1216340AF}" type="datetimeFigureOut">
              <a:rPr lang="en-US" smtClean="0"/>
              <a:t>5/23/18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01257F-F465-014D-9568-D0F86ECBD9BA}" type="slidenum">
              <a:rPr lang="en-US" smtClean="0"/>
              <a:t>‹#›</a:t>
            </a:fld>
            <a:endParaRPr lang="en-US"/>
          </a:p>
        </p:txBody>
      </p:sp>
    </p:spTree>
    <p:extLst>
      <p:ext uri="{BB962C8B-B14F-4D97-AF65-F5344CB8AC3E}">
        <p14:creationId xmlns:p14="http://schemas.microsoft.com/office/powerpoint/2010/main" val="2764560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E36E82-B77E-8E40-B1FA-A4F22FFDEC61}" type="datetimeFigureOut">
              <a:rPr lang="en-US" smtClean="0"/>
              <a:t>5/23/18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D06D52-AE12-B74E-B5E1-3ED9C62B5C63}" type="slidenum">
              <a:rPr lang="en-US" smtClean="0"/>
              <a:t>‹#›</a:t>
            </a:fld>
            <a:endParaRPr lang="en-US"/>
          </a:p>
        </p:txBody>
      </p:sp>
    </p:spTree>
    <p:extLst>
      <p:ext uri="{BB962C8B-B14F-4D97-AF65-F5344CB8AC3E}">
        <p14:creationId xmlns:p14="http://schemas.microsoft.com/office/powerpoint/2010/main" val="16852354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C3B4AB-A930-754A-A2C0-B457A05F4175}" type="slidenum">
              <a:rPr lang="en-US" smtClean="0"/>
              <a:t>1</a:t>
            </a:fld>
            <a:endParaRPr lang="en-US"/>
          </a:p>
        </p:txBody>
      </p:sp>
    </p:spTree>
    <p:extLst>
      <p:ext uri="{BB962C8B-B14F-4D97-AF65-F5344CB8AC3E}">
        <p14:creationId xmlns:p14="http://schemas.microsoft.com/office/powerpoint/2010/main" val="1096920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13</a:t>
            </a:fld>
            <a:endParaRPr lang="en-US"/>
          </a:p>
        </p:txBody>
      </p:sp>
    </p:spTree>
    <p:extLst>
      <p:ext uri="{BB962C8B-B14F-4D97-AF65-F5344CB8AC3E}">
        <p14:creationId xmlns:p14="http://schemas.microsoft.com/office/powerpoint/2010/main" val="733474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14</a:t>
            </a:fld>
            <a:endParaRPr lang="en-US"/>
          </a:p>
        </p:txBody>
      </p:sp>
    </p:spTree>
    <p:extLst>
      <p:ext uri="{BB962C8B-B14F-4D97-AF65-F5344CB8AC3E}">
        <p14:creationId xmlns:p14="http://schemas.microsoft.com/office/powerpoint/2010/main" val="1486116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1B134C2-21B2-034E-B1CF-44A75F9DE871}" type="slidenum">
              <a:rPr lang="en-US" smtClean="0"/>
              <a:pPr/>
              <a:t>15</a:t>
            </a:fld>
            <a:endParaRPr lang="en-US"/>
          </a:p>
        </p:txBody>
      </p:sp>
    </p:spTree>
    <p:extLst>
      <p:ext uri="{BB962C8B-B14F-4D97-AF65-F5344CB8AC3E}">
        <p14:creationId xmlns:p14="http://schemas.microsoft.com/office/powerpoint/2010/main" val="2370383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16</a:t>
            </a:fld>
            <a:endParaRPr lang="en-US"/>
          </a:p>
        </p:txBody>
      </p:sp>
    </p:spTree>
    <p:extLst>
      <p:ext uri="{BB962C8B-B14F-4D97-AF65-F5344CB8AC3E}">
        <p14:creationId xmlns:p14="http://schemas.microsoft.com/office/powerpoint/2010/main" val="333855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18</a:t>
            </a:fld>
            <a:endParaRPr lang="en-US"/>
          </a:p>
        </p:txBody>
      </p:sp>
    </p:spTree>
    <p:extLst>
      <p:ext uri="{BB962C8B-B14F-4D97-AF65-F5344CB8AC3E}">
        <p14:creationId xmlns:p14="http://schemas.microsoft.com/office/powerpoint/2010/main" val="240826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19</a:t>
            </a:fld>
            <a:endParaRPr lang="en-US"/>
          </a:p>
        </p:txBody>
      </p:sp>
    </p:spTree>
    <p:extLst>
      <p:ext uri="{BB962C8B-B14F-4D97-AF65-F5344CB8AC3E}">
        <p14:creationId xmlns:p14="http://schemas.microsoft.com/office/powerpoint/2010/main" val="960879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1B134C2-21B2-034E-B1CF-44A75F9DE871}" type="slidenum">
              <a:rPr lang="en-US" smtClean="0"/>
              <a:pPr/>
              <a:t>20</a:t>
            </a:fld>
            <a:endParaRPr lang="en-US"/>
          </a:p>
        </p:txBody>
      </p:sp>
    </p:spTree>
    <p:extLst>
      <p:ext uri="{BB962C8B-B14F-4D97-AF65-F5344CB8AC3E}">
        <p14:creationId xmlns:p14="http://schemas.microsoft.com/office/powerpoint/2010/main" val="3906416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1B134C2-21B2-034E-B1CF-44A75F9DE871}" type="slidenum">
              <a:rPr lang="en-US" smtClean="0"/>
              <a:pPr/>
              <a:t>21</a:t>
            </a:fld>
            <a:endParaRPr lang="en-US"/>
          </a:p>
        </p:txBody>
      </p:sp>
    </p:spTree>
    <p:extLst>
      <p:ext uri="{BB962C8B-B14F-4D97-AF65-F5344CB8AC3E}">
        <p14:creationId xmlns:p14="http://schemas.microsoft.com/office/powerpoint/2010/main" val="4139249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1B134C2-21B2-034E-B1CF-44A75F9DE871}" type="slidenum">
              <a:rPr lang="en-US" smtClean="0"/>
              <a:pPr/>
              <a:t>22</a:t>
            </a:fld>
            <a:endParaRPr lang="en-US"/>
          </a:p>
        </p:txBody>
      </p:sp>
    </p:spTree>
    <p:extLst>
      <p:ext uri="{BB962C8B-B14F-4D97-AF65-F5344CB8AC3E}">
        <p14:creationId xmlns:p14="http://schemas.microsoft.com/office/powerpoint/2010/main" val="1061866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AU" dirty="0"/>
          </a:p>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23</a:t>
            </a:fld>
            <a:endParaRPr lang="en-US"/>
          </a:p>
        </p:txBody>
      </p:sp>
    </p:spTree>
    <p:extLst>
      <p:ext uri="{BB962C8B-B14F-4D97-AF65-F5344CB8AC3E}">
        <p14:creationId xmlns:p14="http://schemas.microsoft.com/office/powerpoint/2010/main" val="3394697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a:p>
            <a:endParaRPr lang="en-AU" baseline="0" dirty="0"/>
          </a:p>
          <a:p>
            <a:endParaRPr lang="en-US" dirty="0"/>
          </a:p>
        </p:txBody>
      </p:sp>
      <p:sp>
        <p:nvSpPr>
          <p:cNvPr id="4" name="Slide Number Placeholder 3"/>
          <p:cNvSpPr>
            <a:spLocks noGrp="1"/>
          </p:cNvSpPr>
          <p:nvPr>
            <p:ph type="sldNum" sz="quarter" idx="10"/>
          </p:nvPr>
        </p:nvSpPr>
        <p:spPr/>
        <p:txBody>
          <a:bodyPr/>
          <a:lstStyle/>
          <a:p>
            <a:fld id="{5E0DFE19-785B-A345-845C-D8AFE79C09BD}" type="slidenum">
              <a:rPr lang="en-US" smtClean="0"/>
              <a:t>2</a:t>
            </a:fld>
            <a:endParaRPr lang="en-US"/>
          </a:p>
        </p:txBody>
      </p:sp>
    </p:spTree>
    <p:extLst>
      <p:ext uri="{BB962C8B-B14F-4D97-AF65-F5344CB8AC3E}">
        <p14:creationId xmlns:p14="http://schemas.microsoft.com/office/powerpoint/2010/main" val="4152517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1B134C2-21B2-034E-B1CF-44A75F9DE871}" type="slidenum">
              <a:rPr lang="en-US" smtClean="0"/>
              <a:pPr/>
              <a:t>27</a:t>
            </a:fld>
            <a:endParaRPr lang="en-US"/>
          </a:p>
        </p:txBody>
      </p:sp>
    </p:spTree>
    <p:extLst>
      <p:ext uri="{BB962C8B-B14F-4D97-AF65-F5344CB8AC3E}">
        <p14:creationId xmlns:p14="http://schemas.microsoft.com/office/powerpoint/2010/main" val="3590032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28</a:t>
            </a:fld>
            <a:endParaRPr lang="en-US"/>
          </a:p>
        </p:txBody>
      </p:sp>
    </p:spTree>
    <p:extLst>
      <p:ext uri="{BB962C8B-B14F-4D97-AF65-F5344CB8AC3E}">
        <p14:creationId xmlns:p14="http://schemas.microsoft.com/office/powerpoint/2010/main" val="2383754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1B134C2-21B2-034E-B1CF-44A75F9DE871}" type="slidenum">
              <a:rPr lang="en-US" smtClean="0"/>
              <a:pPr/>
              <a:t>29</a:t>
            </a:fld>
            <a:endParaRPr lang="en-US"/>
          </a:p>
        </p:txBody>
      </p:sp>
    </p:spTree>
    <p:extLst>
      <p:ext uri="{BB962C8B-B14F-4D97-AF65-F5344CB8AC3E}">
        <p14:creationId xmlns:p14="http://schemas.microsoft.com/office/powerpoint/2010/main" val="2137700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9D06D52-AE12-B74E-B5E1-3ED9C62B5C63}" type="slidenum">
              <a:rPr lang="en-US" smtClean="0"/>
              <a:t>30</a:t>
            </a:fld>
            <a:endParaRPr lang="en-US"/>
          </a:p>
        </p:txBody>
      </p:sp>
    </p:spTree>
    <p:extLst>
      <p:ext uri="{BB962C8B-B14F-4D97-AF65-F5344CB8AC3E}">
        <p14:creationId xmlns:p14="http://schemas.microsoft.com/office/powerpoint/2010/main" val="3347681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31</a:t>
            </a:fld>
            <a:endParaRPr lang="en-US"/>
          </a:p>
        </p:txBody>
      </p:sp>
    </p:spTree>
    <p:extLst>
      <p:ext uri="{BB962C8B-B14F-4D97-AF65-F5344CB8AC3E}">
        <p14:creationId xmlns:p14="http://schemas.microsoft.com/office/powerpoint/2010/main" val="3181317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32</a:t>
            </a:fld>
            <a:endParaRPr lang="en-US"/>
          </a:p>
        </p:txBody>
      </p:sp>
    </p:spTree>
    <p:extLst>
      <p:ext uri="{BB962C8B-B14F-4D97-AF65-F5344CB8AC3E}">
        <p14:creationId xmlns:p14="http://schemas.microsoft.com/office/powerpoint/2010/main" val="1210648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33</a:t>
            </a:fld>
            <a:endParaRPr lang="en-US"/>
          </a:p>
        </p:txBody>
      </p:sp>
    </p:spTree>
    <p:extLst>
      <p:ext uri="{BB962C8B-B14F-4D97-AF65-F5344CB8AC3E}">
        <p14:creationId xmlns:p14="http://schemas.microsoft.com/office/powerpoint/2010/main" val="2202875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34</a:t>
            </a:fld>
            <a:endParaRPr lang="en-US"/>
          </a:p>
        </p:txBody>
      </p:sp>
    </p:spTree>
    <p:extLst>
      <p:ext uri="{BB962C8B-B14F-4D97-AF65-F5344CB8AC3E}">
        <p14:creationId xmlns:p14="http://schemas.microsoft.com/office/powerpoint/2010/main" val="1002500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35</a:t>
            </a:fld>
            <a:endParaRPr lang="en-US"/>
          </a:p>
        </p:txBody>
      </p:sp>
    </p:spTree>
    <p:extLst>
      <p:ext uri="{BB962C8B-B14F-4D97-AF65-F5344CB8AC3E}">
        <p14:creationId xmlns:p14="http://schemas.microsoft.com/office/powerpoint/2010/main" val="4022479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36</a:t>
            </a:fld>
            <a:endParaRPr lang="en-US"/>
          </a:p>
        </p:txBody>
      </p:sp>
    </p:spTree>
    <p:extLst>
      <p:ext uri="{BB962C8B-B14F-4D97-AF65-F5344CB8AC3E}">
        <p14:creationId xmlns:p14="http://schemas.microsoft.com/office/powerpoint/2010/main" val="7803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3</a:t>
            </a:fld>
            <a:endParaRPr lang="en-US"/>
          </a:p>
        </p:txBody>
      </p:sp>
    </p:spTree>
    <p:extLst>
      <p:ext uri="{BB962C8B-B14F-4D97-AF65-F5344CB8AC3E}">
        <p14:creationId xmlns:p14="http://schemas.microsoft.com/office/powerpoint/2010/main" val="1138228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1B134C2-21B2-034E-B1CF-44A75F9DE871}" type="slidenum">
              <a:rPr lang="en-US" smtClean="0"/>
              <a:pPr/>
              <a:t>37</a:t>
            </a:fld>
            <a:endParaRPr lang="en-US"/>
          </a:p>
        </p:txBody>
      </p:sp>
    </p:spTree>
    <p:extLst>
      <p:ext uri="{BB962C8B-B14F-4D97-AF65-F5344CB8AC3E}">
        <p14:creationId xmlns:p14="http://schemas.microsoft.com/office/powerpoint/2010/main" val="4282838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38</a:t>
            </a:fld>
            <a:endParaRPr lang="en-US"/>
          </a:p>
        </p:txBody>
      </p:sp>
    </p:spTree>
    <p:extLst>
      <p:ext uri="{BB962C8B-B14F-4D97-AF65-F5344CB8AC3E}">
        <p14:creationId xmlns:p14="http://schemas.microsoft.com/office/powerpoint/2010/main" val="1068658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39</a:t>
            </a:fld>
            <a:endParaRPr lang="en-US"/>
          </a:p>
        </p:txBody>
      </p:sp>
    </p:spTree>
    <p:extLst>
      <p:ext uri="{BB962C8B-B14F-4D97-AF65-F5344CB8AC3E}">
        <p14:creationId xmlns:p14="http://schemas.microsoft.com/office/powerpoint/2010/main" val="2407047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40</a:t>
            </a:fld>
            <a:endParaRPr lang="en-US"/>
          </a:p>
        </p:txBody>
      </p:sp>
    </p:spTree>
    <p:extLst>
      <p:ext uri="{BB962C8B-B14F-4D97-AF65-F5344CB8AC3E}">
        <p14:creationId xmlns:p14="http://schemas.microsoft.com/office/powerpoint/2010/main" val="2900895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41</a:t>
            </a:fld>
            <a:endParaRPr lang="en-US"/>
          </a:p>
        </p:txBody>
      </p:sp>
    </p:spTree>
    <p:extLst>
      <p:ext uri="{BB962C8B-B14F-4D97-AF65-F5344CB8AC3E}">
        <p14:creationId xmlns:p14="http://schemas.microsoft.com/office/powerpoint/2010/main" val="3654578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42</a:t>
            </a:fld>
            <a:endParaRPr lang="en-US"/>
          </a:p>
        </p:txBody>
      </p:sp>
    </p:spTree>
    <p:extLst>
      <p:ext uri="{BB962C8B-B14F-4D97-AF65-F5344CB8AC3E}">
        <p14:creationId xmlns:p14="http://schemas.microsoft.com/office/powerpoint/2010/main" val="453237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44</a:t>
            </a:fld>
            <a:endParaRPr lang="en-US"/>
          </a:p>
        </p:txBody>
      </p:sp>
    </p:spTree>
    <p:extLst>
      <p:ext uri="{BB962C8B-B14F-4D97-AF65-F5344CB8AC3E}">
        <p14:creationId xmlns:p14="http://schemas.microsoft.com/office/powerpoint/2010/main" val="3448369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45</a:t>
            </a:fld>
            <a:endParaRPr lang="en-US"/>
          </a:p>
        </p:txBody>
      </p:sp>
    </p:spTree>
    <p:extLst>
      <p:ext uri="{BB962C8B-B14F-4D97-AF65-F5344CB8AC3E}">
        <p14:creationId xmlns:p14="http://schemas.microsoft.com/office/powerpoint/2010/main" val="1707596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46</a:t>
            </a:fld>
            <a:endParaRPr lang="en-US"/>
          </a:p>
        </p:txBody>
      </p:sp>
    </p:spTree>
    <p:extLst>
      <p:ext uri="{BB962C8B-B14F-4D97-AF65-F5344CB8AC3E}">
        <p14:creationId xmlns:p14="http://schemas.microsoft.com/office/powerpoint/2010/main" val="171045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47</a:t>
            </a:fld>
            <a:endParaRPr lang="en-US"/>
          </a:p>
        </p:txBody>
      </p:sp>
    </p:spTree>
    <p:extLst>
      <p:ext uri="{BB962C8B-B14F-4D97-AF65-F5344CB8AC3E}">
        <p14:creationId xmlns:p14="http://schemas.microsoft.com/office/powerpoint/2010/main" val="477765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2611D1-50F3-CD4F-99F5-935B2875DEB6}" type="slidenum">
              <a:rPr lang="en-US" smtClean="0"/>
              <a:t>5</a:t>
            </a:fld>
            <a:endParaRPr lang="en-US"/>
          </a:p>
        </p:txBody>
      </p:sp>
    </p:spTree>
    <p:extLst>
      <p:ext uri="{BB962C8B-B14F-4D97-AF65-F5344CB8AC3E}">
        <p14:creationId xmlns:p14="http://schemas.microsoft.com/office/powerpoint/2010/main" val="3780362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FEC4BA-ADEB-A040-98BE-B826C44686B1}" type="slidenum">
              <a:rPr lang="en-AU"/>
              <a:pPr/>
              <a:t>48</a:t>
            </a:fld>
            <a:endParaRPr lang="en-AU"/>
          </a:p>
        </p:txBody>
      </p:sp>
      <p:sp>
        <p:nvSpPr>
          <p:cNvPr id="33794" name="Rectangle 1026"/>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3795" name="Rectangle 1027"/>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dirty="0"/>
          </a:p>
        </p:txBody>
      </p:sp>
    </p:spTree>
    <p:extLst>
      <p:ext uri="{BB962C8B-B14F-4D97-AF65-F5344CB8AC3E}">
        <p14:creationId xmlns:p14="http://schemas.microsoft.com/office/powerpoint/2010/main" val="4124614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236F6-EEE7-8449-9B28-11A44D668365}" type="slidenum">
              <a:rPr lang="en-AU"/>
              <a:pPr/>
              <a:t>49</a:t>
            </a:fld>
            <a:endParaRPr lang="en-AU"/>
          </a:p>
        </p:txBody>
      </p:sp>
      <p:sp>
        <p:nvSpPr>
          <p:cNvPr id="92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92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dirty="0"/>
          </a:p>
        </p:txBody>
      </p:sp>
    </p:spTree>
    <p:extLst>
      <p:ext uri="{BB962C8B-B14F-4D97-AF65-F5344CB8AC3E}">
        <p14:creationId xmlns:p14="http://schemas.microsoft.com/office/powerpoint/2010/main" val="1664908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9D9A86-5397-3846-9305-A8019091F88C}" type="slidenum">
              <a:rPr lang="en-AU"/>
              <a:pPr/>
              <a:t>50</a:t>
            </a:fld>
            <a:endParaRPr lang="en-AU"/>
          </a:p>
        </p:txBody>
      </p:sp>
      <p:sp>
        <p:nvSpPr>
          <p:cNvPr id="35842" name="Rectangle 1026"/>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5843" name="Rectangle 1027"/>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dirty="0"/>
          </a:p>
        </p:txBody>
      </p:sp>
    </p:spTree>
    <p:extLst>
      <p:ext uri="{BB962C8B-B14F-4D97-AF65-F5344CB8AC3E}">
        <p14:creationId xmlns:p14="http://schemas.microsoft.com/office/powerpoint/2010/main" val="41543920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51</a:t>
            </a:fld>
            <a:endParaRPr lang="en-US"/>
          </a:p>
        </p:txBody>
      </p:sp>
    </p:spTree>
    <p:extLst>
      <p:ext uri="{BB962C8B-B14F-4D97-AF65-F5344CB8AC3E}">
        <p14:creationId xmlns:p14="http://schemas.microsoft.com/office/powerpoint/2010/main" val="3530939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F57317-131C-5E43-B782-C9C61CE425D6}" type="slidenum">
              <a:rPr lang="en-AU"/>
              <a:pPr/>
              <a:t>52</a:t>
            </a:fld>
            <a:endParaRPr lang="en-AU"/>
          </a:p>
        </p:txBody>
      </p:sp>
      <p:sp>
        <p:nvSpPr>
          <p:cNvPr id="71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1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AU" dirty="0"/>
          </a:p>
          <a:p>
            <a:endParaRPr lang="en-AU" dirty="0"/>
          </a:p>
          <a:p>
            <a:endParaRPr lang="en-AU" dirty="0"/>
          </a:p>
        </p:txBody>
      </p:sp>
    </p:spTree>
    <p:extLst>
      <p:ext uri="{BB962C8B-B14F-4D97-AF65-F5344CB8AC3E}">
        <p14:creationId xmlns:p14="http://schemas.microsoft.com/office/powerpoint/2010/main" val="42166453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53</a:t>
            </a:fld>
            <a:endParaRPr lang="en-US"/>
          </a:p>
        </p:txBody>
      </p:sp>
    </p:spTree>
    <p:extLst>
      <p:ext uri="{BB962C8B-B14F-4D97-AF65-F5344CB8AC3E}">
        <p14:creationId xmlns:p14="http://schemas.microsoft.com/office/powerpoint/2010/main" val="1405117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54</a:t>
            </a:fld>
            <a:endParaRPr lang="en-US"/>
          </a:p>
        </p:txBody>
      </p:sp>
    </p:spTree>
    <p:extLst>
      <p:ext uri="{BB962C8B-B14F-4D97-AF65-F5344CB8AC3E}">
        <p14:creationId xmlns:p14="http://schemas.microsoft.com/office/powerpoint/2010/main" val="3130371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632981-6462-4A44-9501-200C5CE1D378}" type="slidenum">
              <a:rPr lang="en-AU"/>
              <a:pPr/>
              <a:t>55</a:t>
            </a:fld>
            <a:endParaRPr lang="en-AU"/>
          </a:p>
        </p:txBody>
      </p:sp>
      <p:sp>
        <p:nvSpPr>
          <p:cNvPr id="112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12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656461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BC877F-41A1-2C46-B6A2-B321BEB15DC4}" type="slidenum">
              <a:rPr lang="en-AU"/>
              <a:pPr/>
              <a:t>56</a:t>
            </a:fld>
            <a:endParaRPr lang="en-AU"/>
          </a:p>
        </p:txBody>
      </p:sp>
      <p:sp>
        <p:nvSpPr>
          <p:cNvPr id="1331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33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dirty="0"/>
          </a:p>
        </p:txBody>
      </p:sp>
    </p:spTree>
    <p:extLst>
      <p:ext uri="{BB962C8B-B14F-4D97-AF65-F5344CB8AC3E}">
        <p14:creationId xmlns:p14="http://schemas.microsoft.com/office/powerpoint/2010/main" val="303938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6FE001-0260-C24C-B6B5-45C491904169}" type="slidenum">
              <a:rPr lang="en-AU"/>
              <a:pPr/>
              <a:t>57</a:t>
            </a:fld>
            <a:endParaRPr lang="en-AU"/>
          </a:p>
        </p:txBody>
      </p:sp>
      <p:sp>
        <p:nvSpPr>
          <p:cNvPr id="153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53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222065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10"/>
          </p:nvPr>
        </p:nvSpPr>
        <p:spPr/>
        <p:txBody>
          <a:bodyPr/>
          <a:lstStyle/>
          <a:p>
            <a:fld id="{292611D1-50F3-CD4F-99F5-935B2875DEB6}" type="slidenum">
              <a:rPr lang="en-US" smtClean="0"/>
              <a:t>6</a:t>
            </a:fld>
            <a:endParaRPr lang="en-US"/>
          </a:p>
        </p:txBody>
      </p:sp>
    </p:spTree>
    <p:extLst>
      <p:ext uri="{BB962C8B-B14F-4D97-AF65-F5344CB8AC3E}">
        <p14:creationId xmlns:p14="http://schemas.microsoft.com/office/powerpoint/2010/main" val="2357564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2B5C03-44D9-8048-84FE-3374C86D0E81}" type="slidenum">
              <a:rPr lang="en-AU"/>
              <a:pPr/>
              <a:t>58</a:t>
            </a:fld>
            <a:endParaRPr lang="en-AU"/>
          </a:p>
        </p:txBody>
      </p:sp>
      <p:sp>
        <p:nvSpPr>
          <p:cNvPr id="174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74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967497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68CCD8-D31C-4340-9AFA-744F820CA598}" type="slidenum">
              <a:rPr lang="en-AU"/>
              <a:pPr/>
              <a:t>59</a:t>
            </a:fld>
            <a:endParaRPr lang="en-AU"/>
          </a:p>
        </p:txBody>
      </p:sp>
      <p:sp>
        <p:nvSpPr>
          <p:cNvPr id="2150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15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AU" dirty="0"/>
          </a:p>
        </p:txBody>
      </p:sp>
    </p:spTree>
    <p:extLst>
      <p:ext uri="{BB962C8B-B14F-4D97-AF65-F5344CB8AC3E}">
        <p14:creationId xmlns:p14="http://schemas.microsoft.com/office/powerpoint/2010/main" val="3613991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EBAD2D-1E0B-9F47-8688-CE1AA507187D}" type="slidenum">
              <a:rPr lang="en-AU"/>
              <a:pPr/>
              <a:t>60</a:t>
            </a:fld>
            <a:endParaRPr lang="en-AU"/>
          </a:p>
        </p:txBody>
      </p:sp>
      <p:sp>
        <p:nvSpPr>
          <p:cNvPr id="2355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35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841034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C9F009-5AE8-F944-A946-E721D58653AD}" type="slidenum">
              <a:rPr lang="en-AU"/>
              <a:pPr/>
              <a:t>61</a:t>
            </a:fld>
            <a:endParaRPr lang="en-AU"/>
          </a:p>
        </p:txBody>
      </p:sp>
      <p:sp>
        <p:nvSpPr>
          <p:cNvPr id="256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56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4769307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CC3AFE-0709-6748-9113-37A1D7CED0B2}" type="slidenum">
              <a:rPr lang="en-AU"/>
              <a:pPr/>
              <a:t>62</a:t>
            </a:fld>
            <a:endParaRPr lang="en-AU"/>
          </a:p>
        </p:txBody>
      </p:sp>
      <p:sp>
        <p:nvSpPr>
          <p:cNvPr id="276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76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4134072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63</a:t>
            </a:fld>
            <a:endParaRPr lang="en-US"/>
          </a:p>
        </p:txBody>
      </p:sp>
    </p:spTree>
    <p:extLst>
      <p:ext uri="{BB962C8B-B14F-4D97-AF65-F5344CB8AC3E}">
        <p14:creationId xmlns:p14="http://schemas.microsoft.com/office/powerpoint/2010/main" val="1133442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7EA8C-A9FA-6E4E-B314-F69D0C52C24C}" type="slidenum">
              <a:rPr lang="en-AU"/>
              <a:pPr/>
              <a:t>64</a:t>
            </a:fld>
            <a:endParaRPr lang="en-AU"/>
          </a:p>
        </p:txBody>
      </p:sp>
      <p:sp>
        <p:nvSpPr>
          <p:cNvPr id="317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17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dirty="0"/>
          </a:p>
        </p:txBody>
      </p:sp>
    </p:spTree>
    <p:extLst>
      <p:ext uri="{BB962C8B-B14F-4D97-AF65-F5344CB8AC3E}">
        <p14:creationId xmlns:p14="http://schemas.microsoft.com/office/powerpoint/2010/main" val="21024066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67</a:t>
            </a:fld>
            <a:endParaRPr lang="en-US"/>
          </a:p>
        </p:txBody>
      </p:sp>
    </p:spTree>
    <p:extLst>
      <p:ext uri="{BB962C8B-B14F-4D97-AF65-F5344CB8AC3E}">
        <p14:creationId xmlns:p14="http://schemas.microsoft.com/office/powerpoint/2010/main" val="24032794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E5E322-6677-9F4E-AC42-A6243BE76E57}" type="slidenum">
              <a:rPr lang="en-AU"/>
              <a:pPr/>
              <a:t>68</a:t>
            </a:fld>
            <a:endParaRPr lang="en-AU"/>
          </a:p>
        </p:txBody>
      </p:sp>
      <p:sp>
        <p:nvSpPr>
          <p:cNvPr id="3993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993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dirty="0"/>
          </a:p>
        </p:txBody>
      </p:sp>
    </p:spTree>
    <p:extLst>
      <p:ext uri="{BB962C8B-B14F-4D97-AF65-F5344CB8AC3E}">
        <p14:creationId xmlns:p14="http://schemas.microsoft.com/office/powerpoint/2010/main" val="1235224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69</a:t>
            </a:fld>
            <a:endParaRPr lang="en-US"/>
          </a:p>
        </p:txBody>
      </p:sp>
    </p:spTree>
    <p:extLst>
      <p:ext uri="{BB962C8B-B14F-4D97-AF65-F5344CB8AC3E}">
        <p14:creationId xmlns:p14="http://schemas.microsoft.com/office/powerpoint/2010/main" val="181469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92611D1-50F3-CD4F-99F5-935B2875DEB6}" type="slidenum">
              <a:rPr lang="en-US" smtClean="0"/>
              <a:t>7</a:t>
            </a:fld>
            <a:endParaRPr lang="en-US"/>
          </a:p>
        </p:txBody>
      </p:sp>
    </p:spTree>
    <p:extLst>
      <p:ext uri="{BB962C8B-B14F-4D97-AF65-F5344CB8AC3E}">
        <p14:creationId xmlns:p14="http://schemas.microsoft.com/office/powerpoint/2010/main" val="34101261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F43AA0-E0A5-3D46-85FC-A0EBD1B234DE}" type="slidenum">
              <a:rPr lang="en-AU"/>
              <a:pPr/>
              <a:t>70</a:t>
            </a:fld>
            <a:endParaRPr lang="en-AU"/>
          </a:p>
        </p:txBody>
      </p:sp>
      <p:sp>
        <p:nvSpPr>
          <p:cNvPr id="4608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4608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40560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D06D52-AE12-B74E-B5E1-3ED9C62B5C63}" type="slidenum">
              <a:rPr lang="en-US" smtClean="0"/>
              <a:t>71</a:t>
            </a:fld>
            <a:endParaRPr lang="en-US"/>
          </a:p>
        </p:txBody>
      </p:sp>
    </p:spTree>
    <p:extLst>
      <p:ext uri="{BB962C8B-B14F-4D97-AF65-F5344CB8AC3E}">
        <p14:creationId xmlns:p14="http://schemas.microsoft.com/office/powerpoint/2010/main" val="1302271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sngStrike" dirty="0"/>
          </a:p>
        </p:txBody>
      </p:sp>
      <p:sp>
        <p:nvSpPr>
          <p:cNvPr id="4" name="Slide Number Placeholder 3"/>
          <p:cNvSpPr>
            <a:spLocks noGrp="1"/>
          </p:cNvSpPr>
          <p:nvPr>
            <p:ph type="sldNum" sz="quarter" idx="10"/>
          </p:nvPr>
        </p:nvSpPr>
        <p:spPr/>
        <p:txBody>
          <a:bodyPr/>
          <a:lstStyle/>
          <a:p>
            <a:fld id="{292611D1-50F3-CD4F-99F5-935B2875DEB6}" type="slidenum">
              <a:rPr lang="en-US" smtClean="0"/>
              <a:t>8</a:t>
            </a:fld>
            <a:endParaRPr lang="en-US"/>
          </a:p>
        </p:txBody>
      </p:sp>
    </p:spTree>
    <p:extLst>
      <p:ext uri="{BB962C8B-B14F-4D97-AF65-F5344CB8AC3E}">
        <p14:creationId xmlns:p14="http://schemas.microsoft.com/office/powerpoint/2010/main" val="94734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D06D52-AE12-B74E-B5E1-3ED9C62B5C63}" type="slidenum">
              <a:rPr lang="en-US" smtClean="0"/>
              <a:t>9</a:t>
            </a:fld>
            <a:endParaRPr lang="en-US"/>
          </a:p>
        </p:txBody>
      </p:sp>
    </p:spTree>
    <p:extLst>
      <p:ext uri="{BB962C8B-B14F-4D97-AF65-F5344CB8AC3E}">
        <p14:creationId xmlns:p14="http://schemas.microsoft.com/office/powerpoint/2010/main" val="544652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02DDAD-B5DC-7445-8C9A-04E95BBB1A46}" type="slidenum">
              <a:rPr lang="en-US" smtClean="0"/>
              <a:t>12</a:t>
            </a:fld>
            <a:endParaRPr lang="en-US"/>
          </a:p>
        </p:txBody>
      </p:sp>
    </p:spTree>
    <p:extLst>
      <p:ext uri="{BB962C8B-B14F-4D97-AF65-F5344CB8AC3E}">
        <p14:creationId xmlns:p14="http://schemas.microsoft.com/office/powerpoint/2010/main" val="3048856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132770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1680774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774624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E1116F-C16B-A047-81DE-E2658897E2B0}" type="datetimeFigureOut">
              <a:rPr lang="en-US" smtClean="0"/>
              <a:t>5/23/18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10701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2530461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3327388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2604740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E1116F-C16B-A047-81DE-E2658897E2B0}"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2078596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E1116F-C16B-A047-81DE-E2658897E2B0}" type="datetimeFigureOut">
              <a:rPr lang="en-US" smtClean="0"/>
              <a:t>5/23/18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18603506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E1116F-C16B-A047-81DE-E2658897E2B0}" type="datetimeFigureOut">
              <a:rPr lang="en-US" smtClean="0"/>
              <a:t>5/23/18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4192098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A5E1116F-C16B-A047-81DE-E2658897E2B0}" type="datetimeFigureOut">
              <a:rPr lang="en-US" smtClean="0"/>
              <a:t>5/23/18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419979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2418305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E1116F-C16B-A047-81DE-E2658897E2B0}"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763370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E1116F-C16B-A047-81DE-E2658897E2B0}"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3889748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E1116F-C16B-A047-81DE-E2658897E2B0}"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2927601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3927394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31498342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2127654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5E1116F-C16B-A047-81DE-E2658897E2B0}" type="datetimeFigureOut">
              <a:rPr lang="en-US" smtClean="0"/>
              <a:t>5/23/18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9556934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5E1116F-C16B-A047-81DE-E2658897E2B0}" type="datetimeFigureOut">
              <a:rPr lang="en-US" smtClean="0"/>
              <a:t>5/23/18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19123168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40017924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7C90CC8C-760B-6640-87F4-A96AA0EE892A}" type="slidenum">
              <a:rPr lang="en-US" smtClean="0"/>
              <a:t>‹#›</a:t>
            </a:fld>
            <a:endParaRPr lang="en-US"/>
          </a:p>
        </p:txBody>
      </p:sp>
    </p:spTree>
    <p:extLst>
      <p:ext uri="{BB962C8B-B14F-4D97-AF65-F5344CB8AC3E}">
        <p14:creationId xmlns:p14="http://schemas.microsoft.com/office/powerpoint/2010/main" val="437589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E1116F-C16B-A047-81DE-E2658897E2B0}"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14068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E1116F-C16B-A047-81DE-E2658897E2B0}"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1853747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E1116F-C16B-A047-81DE-E2658897E2B0}" type="datetimeFigureOut">
              <a:rPr lang="en-US" smtClean="0"/>
              <a:t>5/23/18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248507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E1116F-C16B-A047-81DE-E2658897E2B0}" type="datetimeFigureOut">
              <a:rPr lang="en-US" smtClean="0"/>
              <a:t>5/23/18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195146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E1116F-C16B-A047-81DE-E2658897E2B0}" type="datetimeFigureOut">
              <a:rPr lang="en-US" smtClean="0"/>
              <a:t>5/23/18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1822702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E1116F-C16B-A047-81DE-E2658897E2B0}"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308205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E1116F-C16B-A047-81DE-E2658897E2B0}"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0CC8C-760B-6640-87F4-A96AA0EE892A}" type="slidenum">
              <a:rPr lang="en-US" smtClean="0"/>
              <a:t>‹#›</a:t>
            </a:fld>
            <a:endParaRPr lang="en-US"/>
          </a:p>
        </p:txBody>
      </p:sp>
    </p:spTree>
    <p:extLst>
      <p:ext uri="{BB962C8B-B14F-4D97-AF65-F5344CB8AC3E}">
        <p14:creationId xmlns:p14="http://schemas.microsoft.com/office/powerpoint/2010/main" val="282223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1.jpe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1116F-C16B-A047-81DE-E2658897E2B0}" type="datetimeFigureOut">
              <a:rPr lang="en-US" smtClean="0"/>
              <a:t>5/23/18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0CC8C-760B-6640-87F4-A96AA0EE892A}" type="slidenum">
              <a:rPr lang="en-US" smtClean="0"/>
              <a:t>‹#›</a:t>
            </a:fld>
            <a:endParaRPr lang="en-US"/>
          </a:p>
        </p:txBody>
      </p:sp>
    </p:spTree>
    <p:extLst>
      <p:ext uri="{BB962C8B-B14F-4D97-AF65-F5344CB8AC3E}">
        <p14:creationId xmlns:p14="http://schemas.microsoft.com/office/powerpoint/2010/main" val="1948548723"/>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A5E1116F-C16B-A047-81DE-E2658897E2B0}" type="datetimeFigureOut">
              <a:rPr lang="en-US" smtClean="0"/>
              <a:t>5/23/18</a:t>
            </a:fld>
            <a:endParaRPr 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7C90CC8C-760B-6640-87F4-A96AA0EE892A}" type="slidenum">
              <a:rPr lang="en-US" smtClean="0"/>
              <a:t>‹#›</a:t>
            </a:fld>
            <a:endParaRPr lang="en-US"/>
          </a:p>
        </p:txBody>
      </p:sp>
    </p:spTree>
    <p:extLst>
      <p:ext uri="{BB962C8B-B14F-4D97-AF65-F5344CB8AC3E}">
        <p14:creationId xmlns:p14="http://schemas.microsoft.com/office/powerpoint/2010/main" val="3959204315"/>
      </p:ext>
    </p:extLst>
  </p:cSld>
  <p:clrMap bg1="lt1" tx1="dk1" bg2="lt2" tx2="dk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hyperlink" Target="https://www.ge.com/digitalvolcano/" TargetMode="Externa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hyperlink" Target="https://www.comedie-francaise.fr/"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www.hreoc.gov.au/disability_rights/standards/www_3/www_3.html"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43.png"/><Relationship Id="rId4" Type="http://schemas.openxmlformats.org/officeDocument/2006/relationships/oleObject" Target="../embeddings/oleObject1.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44.png"/><Relationship Id="rId4" Type="http://schemas.openxmlformats.org/officeDocument/2006/relationships/oleObject" Target="../embeddings/oleObject2.bin"/></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hyperlink" Target="https://www.dementia.org.au/research/grant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https://www.w3.org/WAI/intro/wcag" TargetMode="External"/><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https://validator.w3.org/" TargetMode="External"/><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Secure Web Programming</a:t>
            </a:r>
          </a:p>
        </p:txBody>
      </p:sp>
      <p:sp>
        <p:nvSpPr>
          <p:cNvPr id="3" name="Subtitle 2"/>
          <p:cNvSpPr>
            <a:spLocks noGrp="1"/>
          </p:cNvSpPr>
          <p:nvPr>
            <p:ph type="subTitle" idx="1"/>
          </p:nvPr>
        </p:nvSpPr>
        <p:spPr>
          <a:xfrm>
            <a:off x="866440" y="4777380"/>
            <a:ext cx="7524525" cy="861420"/>
          </a:xfrm>
        </p:spPr>
        <p:txBody>
          <a:bodyPr/>
          <a:lstStyle/>
          <a:p>
            <a:r>
              <a:rPr lang="en-US" dirty="0"/>
              <a:t>Lecture 10 Human computer interaction/interface</a:t>
            </a:r>
          </a:p>
        </p:txBody>
      </p:sp>
      <p:sp>
        <p:nvSpPr>
          <p:cNvPr id="4" name="Slide Number Placeholder 3"/>
          <p:cNvSpPr>
            <a:spLocks noGrp="1"/>
          </p:cNvSpPr>
          <p:nvPr>
            <p:ph type="sldNum" sz="quarter" idx="12"/>
          </p:nvPr>
        </p:nvSpPr>
        <p:spPr/>
        <p:txBody>
          <a:bodyPr/>
          <a:lstStyle/>
          <a:p>
            <a:fld id="{5FD889E0-CAB2-4699-909D-B9A88D47ACBE}" type="slidenum">
              <a:rPr lang="en-US" smtClean="0"/>
              <a:t>1</a:t>
            </a:fld>
            <a:endParaRPr lang="en-US" dirty="0"/>
          </a:p>
        </p:txBody>
      </p:sp>
      <p:sp>
        <p:nvSpPr>
          <p:cNvPr id="5" name="TextBox 4">
            <a:extLst>
              <a:ext uri="{FF2B5EF4-FFF2-40B4-BE49-F238E27FC236}">
                <a16:creationId xmlns:a16="http://schemas.microsoft.com/office/drawing/2014/main" id="{7099FFB5-F743-6546-A81D-A6AE898C99AC}"/>
              </a:ext>
            </a:extLst>
          </p:cNvPr>
          <p:cNvSpPr txBox="1"/>
          <p:nvPr/>
        </p:nvSpPr>
        <p:spPr>
          <a:xfrm>
            <a:off x="5261995" y="5721350"/>
            <a:ext cx="3207929" cy="369332"/>
          </a:xfrm>
          <a:prstGeom prst="rect">
            <a:avLst/>
          </a:prstGeom>
          <a:noFill/>
        </p:spPr>
        <p:txBody>
          <a:bodyPr wrap="none" rtlCol="0">
            <a:spAutoFit/>
          </a:bodyPr>
          <a:lstStyle/>
          <a:p>
            <a:r>
              <a:rPr lang="en-US" dirty="0" err="1">
                <a:solidFill>
                  <a:schemeClr val="bg2"/>
                </a:solidFill>
              </a:rPr>
              <a:t>Soonja.Yeom@utas.edu.au</a:t>
            </a:r>
            <a:endParaRPr lang="en-US" dirty="0">
              <a:solidFill>
                <a:schemeClr val="bg2"/>
              </a:solidFill>
            </a:endParaRPr>
          </a:p>
        </p:txBody>
      </p:sp>
      <p:sp>
        <p:nvSpPr>
          <p:cNvPr id="6" name="TextBox 5">
            <a:extLst>
              <a:ext uri="{FF2B5EF4-FFF2-40B4-BE49-F238E27FC236}">
                <a16:creationId xmlns:a16="http://schemas.microsoft.com/office/drawing/2014/main" id="{A15A792C-C2D0-6545-9223-C6BBE15E53E0}"/>
              </a:ext>
            </a:extLst>
          </p:cNvPr>
          <p:cNvSpPr txBox="1"/>
          <p:nvPr/>
        </p:nvSpPr>
        <p:spPr>
          <a:xfrm>
            <a:off x="5234743" y="5454134"/>
            <a:ext cx="3262432" cy="369332"/>
          </a:xfrm>
          <a:prstGeom prst="rect">
            <a:avLst/>
          </a:prstGeom>
          <a:noFill/>
        </p:spPr>
        <p:txBody>
          <a:bodyPr wrap="none" rtlCol="0">
            <a:spAutoFit/>
          </a:bodyPr>
          <a:lstStyle/>
          <a:p>
            <a:r>
              <a:rPr lang="en-US" dirty="0" err="1">
                <a:solidFill>
                  <a:schemeClr val="bg2"/>
                </a:solidFill>
              </a:rPr>
              <a:t>Amanda.Lunt@utas.edu.au</a:t>
            </a:r>
            <a:endParaRPr lang="en-US" dirty="0">
              <a:solidFill>
                <a:schemeClr val="bg2"/>
              </a:solidFill>
            </a:endParaRPr>
          </a:p>
        </p:txBody>
      </p:sp>
    </p:spTree>
    <p:extLst>
      <p:ext uri="{BB962C8B-B14F-4D97-AF65-F5344CB8AC3E}">
        <p14:creationId xmlns:p14="http://schemas.microsoft.com/office/powerpoint/2010/main" val="4135920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8A5-805D-444F-9FF4-CCB3EF2775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7B6E56-7051-5246-8E2C-7397111ACEE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CE75F25-E163-644B-9657-8C88256D76C1}"/>
              </a:ext>
            </a:extLst>
          </p:cNvPr>
          <p:cNvPicPr>
            <a:picLocks noChangeAspect="1"/>
          </p:cNvPicPr>
          <p:nvPr/>
        </p:nvPicPr>
        <p:blipFill rotWithShape="1">
          <a:blip r:embed="rId2"/>
          <a:srcRect t="7175"/>
          <a:stretch/>
        </p:blipFill>
        <p:spPr>
          <a:xfrm>
            <a:off x="0" y="1052186"/>
            <a:ext cx="9144000" cy="4967614"/>
          </a:xfrm>
          <a:prstGeom prst="rect">
            <a:avLst/>
          </a:prstGeom>
        </p:spPr>
      </p:pic>
      <p:sp>
        <p:nvSpPr>
          <p:cNvPr id="5" name="TextBox 4">
            <a:extLst>
              <a:ext uri="{FF2B5EF4-FFF2-40B4-BE49-F238E27FC236}">
                <a16:creationId xmlns:a16="http://schemas.microsoft.com/office/drawing/2014/main" id="{C975279F-96EE-2B4C-A00C-EC139F7A249E}"/>
              </a:ext>
            </a:extLst>
          </p:cNvPr>
          <p:cNvSpPr txBox="1"/>
          <p:nvPr/>
        </p:nvSpPr>
        <p:spPr>
          <a:xfrm>
            <a:off x="6748272" y="6455664"/>
            <a:ext cx="2266967" cy="369332"/>
          </a:xfrm>
          <a:prstGeom prst="rect">
            <a:avLst/>
          </a:prstGeom>
          <a:noFill/>
        </p:spPr>
        <p:txBody>
          <a:bodyPr wrap="none" rtlCol="0">
            <a:spAutoFit/>
          </a:bodyPr>
          <a:lstStyle/>
          <a:p>
            <a:r>
              <a:rPr lang="en-US" dirty="0"/>
              <a:t>http://</a:t>
            </a:r>
            <a:r>
              <a:rPr lang="en-US" dirty="0" err="1"/>
              <a:t>art.yale.edu</a:t>
            </a:r>
            <a:endParaRPr lang="en-US" dirty="0"/>
          </a:p>
        </p:txBody>
      </p:sp>
    </p:spTree>
    <p:extLst>
      <p:ext uri="{BB962C8B-B14F-4D97-AF65-F5344CB8AC3E}">
        <p14:creationId xmlns:p14="http://schemas.microsoft.com/office/powerpoint/2010/main" val="292437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B006B-0CD2-C547-918A-08C14FDCF0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1978CC-60FF-6A4C-8C8A-1E21E72834C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69EAD7-0EE6-884E-9C30-80C63EF6D2D8}"/>
              </a:ext>
            </a:extLst>
          </p:cNvPr>
          <p:cNvPicPr>
            <a:picLocks noChangeAspect="1"/>
          </p:cNvPicPr>
          <p:nvPr/>
        </p:nvPicPr>
        <p:blipFill>
          <a:blip r:embed="rId2"/>
          <a:stretch>
            <a:fillRect/>
          </a:stretch>
        </p:blipFill>
        <p:spPr>
          <a:xfrm>
            <a:off x="0" y="1122137"/>
            <a:ext cx="9144000" cy="4613726"/>
          </a:xfrm>
          <a:prstGeom prst="rect">
            <a:avLst/>
          </a:prstGeom>
        </p:spPr>
      </p:pic>
      <p:pic>
        <p:nvPicPr>
          <p:cNvPr id="5" name="Picture 4">
            <a:extLst>
              <a:ext uri="{FF2B5EF4-FFF2-40B4-BE49-F238E27FC236}">
                <a16:creationId xmlns:a16="http://schemas.microsoft.com/office/drawing/2014/main" id="{A8DFD22A-BEE7-0045-9A41-8F11B176E4BA}"/>
              </a:ext>
            </a:extLst>
          </p:cNvPr>
          <p:cNvPicPr>
            <a:picLocks noChangeAspect="1"/>
          </p:cNvPicPr>
          <p:nvPr/>
        </p:nvPicPr>
        <p:blipFill>
          <a:blip r:embed="rId3"/>
          <a:stretch>
            <a:fillRect/>
          </a:stretch>
        </p:blipFill>
        <p:spPr>
          <a:xfrm>
            <a:off x="749300" y="819150"/>
            <a:ext cx="7645400" cy="5219700"/>
          </a:xfrm>
          <a:prstGeom prst="rect">
            <a:avLst/>
          </a:prstGeom>
        </p:spPr>
      </p:pic>
    </p:spTree>
    <p:extLst>
      <p:ext uri="{BB962C8B-B14F-4D97-AF65-F5344CB8AC3E}">
        <p14:creationId xmlns:p14="http://schemas.microsoft.com/office/powerpoint/2010/main" val="122674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Design	</a:t>
            </a:r>
          </a:p>
        </p:txBody>
      </p:sp>
      <p:sp>
        <p:nvSpPr>
          <p:cNvPr id="3" name="Content Placeholder 2"/>
          <p:cNvSpPr>
            <a:spLocks noGrp="1"/>
          </p:cNvSpPr>
          <p:nvPr>
            <p:ph idx="1"/>
          </p:nvPr>
        </p:nvSpPr>
        <p:spPr>
          <a:xfrm>
            <a:off x="1114424" y="2320626"/>
            <a:ext cx="7610476" cy="3945703"/>
          </a:xfrm>
        </p:spPr>
        <p:txBody>
          <a:bodyPr>
            <a:normAutofit/>
          </a:bodyPr>
          <a:lstStyle/>
          <a:p>
            <a:r>
              <a:rPr lang="en-US" sz="2400" dirty="0"/>
              <a:t>What to consider?</a:t>
            </a:r>
          </a:p>
          <a:p>
            <a:pPr lvl="1"/>
            <a:r>
              <a:rPr lang="en-US" sz="2000" dirty="0"/>
              <a:t>Content</a:t>
            </a:r>
          </a:p>
          <a:p>
            <a:pPr lvl="1"/>
            <a:r>
              <a:rPr lang="en-US" sz="2000" dirty="0"/>
              <a:t>Target audience</a:t>
            </a:r>
          </a:p>
          <a:p>
            <a:pPr lvl="1"/>
            <a:r>
              <a:rPr lang="en-US" sz="2000" dirty="0" err="1"/>
              <a:t>Organising</a:t>
            </a:r>
            <a:r>
              <a:rPr lang="en-US" sz="2000" dirty="0"/>
              <a:t> (Navigation, Site structure)</a:t>
            </a:r>
          </a:p>
          <a:p>
            <a:pPr lvl="1"/>
            <a:r>
              <a:rPr lang="en-US" sz="2000" dirty="0"/>
              <a:t>Visual appearance</a:t>
            </a:r>
          </a:p>
          <a:p>
            <a:pPr lvl="1"/>
            <a:r>
              <a:rPr lang="en-US" sz="2000" dirty="0"/>
              <a:t>Usability</a:t>
            </a:r>
          </a:p>
          <a:p>
            <a:pPr marL="349250" lvl="1" indent="0">
              <a:buNone/>
            </a:pPr>
            <a:endParaRPr lang="en-US" sz="2000" dirty="0"/>
          </a:p>
        </p:txBody>
      </p:sp>
      <p:sp>
        <p:nvSpPr>
          <p:cNvPr id="4" name="Slide Number Placeholder 3">
            <a:extLst>
              <a:ext uri="{FF2B5EF4-FFF2-40B4-BE49-F238E27FC236}">
                <a16:creationId xmlns:a16="http://schemas.microsoft.com/office/drawing/2014/main" id="{3AD07CF3-CE8A-7847-91AF-8DF710A9373E}"/>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12</a:t>
            </a:fld>
            <a:endParaRPr lang="en-US" dirty="0"/>
          </a:p>
        </p:txBody>
      </p:sp>
    </p:spTree>
    <p:extLst>
      <p:ext uri="{BB962C8B-B14F-4D97-AF65-F5344CB8AC3E}">
        <p14:creationId xmlns:p14="http://schemas.microsoft.com/office/powerpoint/2010/main" val="143366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Design and HCI</a:t>
            </a:r>
          </a:p>
        </p:txBody>
      </p:sp>
      <p:sp>
        <p:nvSpPr>
          <p:cNvPr id="3" name="Content Placeholder 2"/>
          <p:cNvSpPr>
            <a:spLocks noGrp="1"/>
          </p:cNvSpPr>
          <p:nvPr>
            <p:ph idx="1"/>
          </p:nvPr>
        </p:nvSpPr>
        <p:spPr/>
        <p:txBody>
          <a:bodyPr/>
          <a:lstStyle/>
          <a:p>
            <a:r>
              <a:rPr lang="en-US" dirty="0"/>
              <a:t>User centered design</a:t>
            </a:r>
          </a:p>
          <a:p>
            <a:r>
              <a:rPr lang="en-US" dirty="0"/>
              <a:t>Consistency (Aesthetics, Anticipation, Learnability)</a:t>
            </a:r>
          </a:p>
          <a:p>
            <a:r>
              <a:rPr lang="en-US" dirty="0"/>
              <a:t>Readability </a:t>
            </a:r>
          </a:p>
          <a:p>
            <a:r>
              <a:rPr lang="en-US" dirty="0" err="1"/>
              <a:t>Colour</a:t>
            </a:r>
            <a:r>
              <a:rPr lang="en-US" dirty="0"/>
              <a:t> : a vital element but use it with caution </a:t>
            </a:r>
          </a:p>
          <a:p>
            <a:r>
              <a:rPr lang="en-US" dirty="0"/>
              <a:t>Many more…</a:t>
            </a:r>
          </a:p>
        </p:txBody>
      </p:sp>
      <p:sp>
        <p:nvSpPr>
          <p:cNvPr id="4" name="Slide Number Placeholder 3">
            <a:extLst>
              <a:ext uri="{FF2B5EF4-FFF2-40B4-BE49-F238E27FC236}">
                <a16:creationId xmlns:a16="http://schemas.microsoft.com/office/drawing/2014/main" id="{04328C5C-435B-CC4F-B847-10FAEBCB5D67}"/>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13</a:t>
            </a:fld>
            <a:endParaRPr lang="en-US" dirty="0"/>
          </a:p>
        </p:txBody>
      </p:sp>
    </p:spTree>
    <p:extLst>
      <p:ext uri="{BB962C8B-B14F-4D97-AF65-F5344CB8AC3E}">
        <p14:creationId xmlns:p14="http://schemas.microsoft.com/office/powerpoint/2010/main" val="400855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have I been?</a:t>
            </a:r>
          </a:p>
        </p:txBody>
      </p:sp>
      <p:sp>
        <p:nvSpPr>
          <p:cNvPr id="3" name="Content Placeholder 2"/>
          <p:cNvSpPr>
            <a:spLocks noGrp="1"/>
          </p:cNvSpPr>
          <p:nvPr>
            <p:ph idx="1"/>
          </p:nvPr>
        </p:nvSpPr>
        <p:spPr>
          <a:xfrm>
            <a:off x="1066081" y="2038256"/>
            <a:ext cx="7658819" cy="4228073"/>
          </a:xfrm>
        </p:spPr>
        <p:txBody>
          <a:bodyPr/>
          <a:lstStyle/>
          <a:p>
            <a:r>
              <a:rPr lang="en-AU" dirty="0"/>
              <a:t>Breadcrumbs</a:t>
            </a:r>
          </a:p>
          <a:p>
            <a:pPr lvl="1"/>
            <a:r>
              <a:rPr lang="en-AU" dirty="0"/>
              <a:t>E.g. </a:t>
            </a:r>
            <a:r>
              <a:rPr lang="en-AU" u="sng" dirty="0">
                <a:solidFill>
                  <a:srgbClr val="1117FF"/>
                </a:solidFill>
              </a:rPr>
              <a:t>My Home</a:t>
            </a:r>
            <a:r>
              <a:rPr lang="en-AU" dirty="0">
                <a:solidFill>
                  <a:srgbClr val="1117FF"/>
                </a:solidFill>
              </a:rPr>
              <a:t> </a:t>
            </a:r>
            <a:r>
              <a:rPr lang="en-AU" dirty="0"/>
              <a:t>… </a:t>
            </a:r>
            <a:r>
              <a:rPr lang="en-AU" u="sng" dirty="0">
                <a:solidFill>
                  <a:srgbClr val="1117FF"/>
                </a:solidFill>
              </a:rPr>
              <a:t>KIT202</a:t>
            </a:r>
            <a:r>
              <a:rPr lang="en-AU" dirty="0"/>
              <a:t> … </a:t>
            </a:r>
            <a:r>
              <a:rPr lang="en-AU" u="sng" dirty="0">
                <a:solidFill>
                  <a:srgbClr val="1117FF"/>
                </a:solidFill>
              </a:rPr>
              <a:t>Assignment</a:t>
            </a:r>
          </a:p>
          <a:p>
            <a:endParaRPr lang="en-AU" dirty="0"/>
          </a:p>
          <a:p>
            <a:endParaRPr lang="en-AU"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endParaRPr lang="en-US" dirty="0"/>
          </a:p>
        </p:txBody>
      </p:sp>
      <p:pic>
        <p:nvPicPr>
          <p:cNvPr id="5" name="Picture 4"/>
          <p:cNvPicPr>
            <a:picLocks noChangeAspect="1"/>
          </p:cNvPicPr>
          <p:nvPr/>
        </p:nvPicPr>
        <p:blipFill>
          <a:blip r:embed="rId3"/>
          <a:stretch>
            <a:fillRect/>
          </a:stretch>
        </p:blipFill>
        <p:spPr>
          <a:xfrm>
            <a:off x="1181100" y="3232150"/>
            <a:ext cx="6781800" cy="3124200"/>
          </a:xfrm>
          <a:prstGeom prst="rect">
            <a:avLst/>
          </a:prstGeom>
        </p:spPr>
      </p:pic>
      <p:cxnSp>
        <p:nvCxnSpPr>
          <p:cNvPr id="7" name="Straight Connector 6"/>
          <p:cNvCxnSpPr/>
          <p:nvPr/>
        </p:nvCxnSpPr>
        <p:spPr>
          <a:xfrm>
            <a:off x="924982" y="3794538"/>
            <a:ext cx="4671946"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458023" y="6273076"/>
            <a:ext cx="4546524" cy="0"/>
          </a:xfrm>
          <a:prstGeom prst="line">
            <a:avLst/>
          </a:prstGeom>
          <a:ln w="28575" cmpd="sng">
            <a:solidFill>
              <a:srgbClr val="BE0204"/>
            </a:solidFill>
          </a:ln>
        </p:spPr>
        <p:style>
          <a:lnRef idx="2">
            <a:schemeClr val="accent1"/>
          </a:lnRef>
          <a:fillRef idx="0">
            <a:schemeClr val="accent1"/>
          </a:fillRef>
          <a:effectRef idx="1">
            <a:schemeClr val="accent1"/>
          </a:effectRef>
          <a:fontRef idx="minor">
            <a:schemeClr val="tx1"/>
          </a:fontRef>
        </p:style>
      </p:cxnSp>
      <p:sp>
        <p:nvSpPr>
          <p:cNvPr id="12" name="Frame 11"/>
          <p:cNvSpPr/>
          <p:nvPr/>
        </p:nvSpPr>
        <p:spPr>
          <a:xfrm>
            <a:off x="924982" y="3232150"/>
            <a:ext cx="5079565" cy="672147"/>
          </a:xfrm>
          <a:prstGeom prst="frame">
            <a:avLst/>
          </a:prstGeom>
          <a:ln w="95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Frame 12"/>
          <p:cNvSpPr/>
          <p:nvPr/>
        </p:nvSpPr>
        <p:spPr>
          <a:xfrm>
            <a:off x="1066081" y="5848606"/>
            <a:ext cx="5361763" cy="507744"/>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Slide Number Placeholder 3">
            <a:extLst>
              <a:ext uri="{FF2B5EF4-FFF2-40B4-BE49-F238E27FC236}">
                <a16:creationId xmlns:a16="http://schemas.microsoft.com/office/drawing/2014/main" id="{DEA9927B-4461-034D-BDE3-51AE323AE32F}"/>
              </a:ext>
            </a:extLst>
          </p:cNvPr>
          <p:cNvSpPr txBox="1">
            <a:spLocks/>
          </p:cNvSpPr>
          <p:nvPr/>
        </p:nvSpPr>
        <p:spPr bwMode="gray">
          <a:xfrm>
            <a:off x="7678616" y="295730"/>
            <a:ext cx="791308" cy="767687"/>
          </a:xfrm>
          <a:prstGeom prst="rect">
            <a:avLst/>
          </a:prstGeom>
        </p:spPr>
        <p:txBody>
          <a:bodyPr anchor="b">
            <a:normAutofit/>
          </a:bodyPr>
          <a:lstStyle>
            <a:defPPr>
              <a:defRPr lang="en-US"/>
            </a:defPPr>
            <a:lvl1pPr marL="0" algn="ctr" defTabSz="914400" rtl="0" eaLnBrk="1" latinLnBrk="0" hangingPunct="1">
              <a:defRPr sz="2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FD889E0-CAB2-4699-909D-B9A88D47ACBE}" type="slidenum">
              <a:rPr lang="en-US" smtClean="0"/>
              <a:pPr/>
              <a:t>14</a:t>
            </a:fld>
            <a:endParaRPr lang="en-US" dirty="0"/>
          </a:p>
        </p:txBody>
      </p:sp>
    </p:spTree>
    <p:extLst>
      <p:ext uri="{BB962C8B-B14F-4D97-AF65-F5344CB8AC3E}">
        <p14:creationId xmlns:p14="http://schemas.microsoft.com/office/powerpoint/2010/main" val="1253081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am I now?</a:t>
            </a:r>
          </a:p>
        </p:txBody>
      </p:sp>
      <p:sp>
        <p:nvSpPr>
          <p:cNvPr id="3" name="Content Placeholder 2"/>
          <p:cNvSpPr>
            <a:spLocks noGrp="1"/>
          </p:cNvSpPr>
          <p:nvPr>
            <p:ph idx="1"/>
          </p:nvPr>
        </p:nvSpPr>
        <p:spPr/>
        <p:txBody>
          <a:bodyPr/>
          <a:lstStyle/>
          <a:p>
            <a:r>
              <a:rPr lang="en-AU" dirty="0"/>
              <a:t>Your navigation needs to identify which area the user is currently in</a:t>
            </a:r>
          </a:p>
          <a:p>
            <a:endParaRPr lang="en-AU" dirty="0"/>
          </a:p>
          <a:p>
            <a:r>
              <a:rPr lang="en-AU" dirty="0"/>
              <a:t>Each page must be useful on its own. People might be linked directly to it, might bookmark it, or even download it</a:t>
            </a:r>
          </a:p>
        </p:txBody>
      </p:sp>
      <p:sp>
        <p:nvSpPr>
          <p:cNvPr id="4" name="Slide Number Placeholder 3">
            <a:extLst>
              <a:ext uri="{FF2B5EF4-FFF2-40B4-BE49-F238E27FC236}">
                <a16:creationId xmlns:a16="http://schemas.microsoft.com/office/drawing/2014/main" id="{D9476C06-438D-BA4D-B1D8-2B9BD71D4C2A}"/>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15</a:t>
            </a:fld>
            <a:endParaRPr lang="en-US" dirty="0"/>
          </a:p>
        </p:txBody>
      </p:sp>
    </p:spTree>
    <p:extLst>
      <p:ext uri="{BB962C8B-B14F-4D97-AF65-F5344CB8AC3E}">
        <p14:creationId xmlns:p14="http://schemas.microsoft.com/office/powerpoint/2010/main" val="2250923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am I now?</a:t>
            </a:r>
          </a:p>
        </p:txBody>
      </p:sp>
      <p:sp>
        <p:nvSpPr>
          <p:cNvPr id="3" name="Content Placeholder 2"/>
          <p:cNvSpPr>
            <a:spLocks noGrp="1"/>
          </p:cNvSpPr>
          <p:nvPr>
            <p:ph idx="1"/>
          </p:nvPr>
        </p:nvSpPr>
        <p:spPr/>
        <p:txBody>
          <a:bodyPr/>
          <a:lstStyle/>
          <a:p>
            <a:r>
              <a:rPr lang="en-AU" dirty="0"/>
              <a:t>Breadcrumbs again:</a:t>
            </a:r>
          </a:p>
          <a:p>
            <a:pPr lvl="1"/>
            <a:r>
              <a:rPr lang="en-AU" dirty="0"/>
              <a:t>. </a:t>
            </a:r>
            <a:r>
              <a:rPr lang="en-AU" u="sng" dirty="0">
                <a:solidFill>
                  <a:srgbClr val="1117FF"/>
                </a:solidFill>
              </a:rPr>
              <a:t>My Home</a:t>
            </a:r>
            <a:r>
              <a:rPr lang="en-AU" dirty="0">
                <a:solidFill>
                  <a:srgbClr val="1117FF"/>
                </a:solidFill>
              </a:rPr>
              <a:t> </a:t>
            </a:r>
            <a:r>
              <a:rPr lang="en-AU" dirty="0"/>
              <a:t>… </a:t>
            </a:r>
            <a:r>
              <a:rPr lang="en-AU" u="sng" dirty="0">
                <a:solidFill>
                  <a:srgbClr val="1117FF"/>
                </a:solidFill>
              </a:rPr>
              <a:t>KIT202</a:t>
            </a:r>
            <a:r>
              <a:rPr lang="en-AU" dirty="0"/>
              <a:t> … </a:t>
            </a:r>
            <a:r>
              <a:rPr lang="en-AU" u="sng" dirty="0">
                <a:solidFill>
                  <a:srgbClr val="1117FF"/>
                </a:solidFill>
              </a:rPr>
              <a:t>Assignment</a:t>
            </a:r>
          </a:p>
          <a:p>
            <a:pPr marL="474980" lvl="2" indent="-292100">
              <a:spcBef>
                <a:spcPts val="0"/>
              </a:spcBef>
              <a:buClr>
                <a:schemeClr val="accent1"/>
              </a:buClr>
              <a:buSzPct val="70000"/>
              <a:buFont typeface="Wingdings" pitchFamily="2" charset="2"/>
              <a:buChar char=""/>
            </a:pPr>
            <a:endParaRPr lang="en-AU" u="sng" dirty="0">
              <a:solidFill>
                <a:srgbClr val="1117FF"/>
              </a:solidFill>
            </a:endParaRPr>
          </a:p>
          <a:p>
            <a:pPr marL="474980" lvl="2" indent="-292100">
              <a:spcBef>
                <a:spcPts val="0"/>
              </a:spcBef>
              <a:buClr>
                <a:schemeClr val="accent1"/>
              </a:buClr>
              <a:buSzPct val="70000"/>
              <a:buFont typeface="Wingdings" pitchFamily="2" charset="2"/>
              <a:buChar char=""/>
            </a:pPr>
            <a:endParaRPr lang="en-AU" u="sng" dirty="0">
              <a:solidFill>
                <a:srgbClr val="1117FF"/>
              </a:solidFill>
            </a:endParaRPr>
          </a:p>
          <a:p>
            <a:pPr marL="474980" lvl="2" indent="-292100">
              <a:spcBef>
                <a:spcPts val="0"/>
              </a:spcBef>
              <a:buClr>
                <a:schemeClr val="accent1"/>
              </a:buClr>
              <a:buSzPct val="70000"/>
              <a:buFont typeface="Wingdings" pitchFamily="2" charset="2"/>
              <a:buChar char=""/>
            </a:pPr>
            <a:r>
              <a:rPr lang="en-AU" u="sng" dirty="0">
                <a:solidFill>
                  <a:srgbClr val="1117FF"/>
                </a:solidFill>
              </a:rPr>
              <a:t> </a:t>
            </a:r>
          </a:p>
          <a:p>
            <a:pPr marL="474980" lvl="2" indent="-292100">
              <a:spcBef>
                <a:spcPts val="0"/>
              </a:spcBef>
              <a:buClr>
                <a:schemeClr val="accent1"/>
              </a:buClr>
              <a:buSzPct val="70000"/>
              <a:buFont typeface="Wingdings" pitchFamily="2" charset="2"/>
              <a:buChar char=""/>
            </a:pPr>
            <a:endParaRPr lang="en-AU" u="sng" dirty="0">
              <a:solidFill>
                <a:srgbClr val="1117FF"/>
              </a:solidFill>
            </a:endParaRPr>
          </a:p>
          <a:p>
            <a:pPr marL="474980" lvl="2" indent="-292100">
              <a:spcBef>
                <a:spcPts val="0"/>
              </a:spcBef>
              <a:buClr>
                <a:schemeClr val="accent1"/>
              </a:buClr>
              <a:buSzPct val="70000"/>
              <a:buFont typeface="Wingdings" pitchFamily="2" charset="2"/>
              <a:buChar char=""/>
            </a:pPr>
            <a:endParaRPr lang="en-AU" u="sng" dirty="0">
              <a:solidFill>
                <a:srgbClr val="1117FF"/>
              </a:solidFill>
            </a:endParaRPr>
          </a:p>
          <a:p>
            <a:pPr marL="474980" lvl="2" indent="-292100">
              <a:spcBef>
                <a:spcPts val="0"/>
              </a:spcBef>
              <a:buClr>
                <a:schemeClr val="accent1"/>
              </a:buClr>
              <a:buSzPct val="70000"/>
              <a:buFont typeface="Wingdings" pitchFamily="2" charset="2"/>
              <a:buChar char=""/>
            </a:pPr>
            <a:endParaRPr lang="en-AU" u="sng" dirty="0">
              <a:solidFill>
                <a:srgbClr val="1117FF"/>
              </a:solidFill>
            </a:endParaRPr>
          </a:p>
          <a:p>
            <a:pPr marL="474980" lvl="2" indent="-292100">
              <a:spcBef>
                <a:spcPts val="0"/>
              </a:spcBef>
              <a:buClr>
                <a:schemeClr val="accent1"/>
              </a:buClr>
              <a:buSzPct val="70000"/>
              <a:buFont typeface="Wingdings" pitchFamily="2" charset="2"/>
              <a:buChar char=""/>
            </a:pPr>
            <a:endParaRPr lang="en-AU" u="sng" dirty="0">
              <a:solidFill>
                <a:srgbClr val="1117FF"/>
              </a:solidFill>
            </a:endParaRPr>
          </a:p>
          <a:p>
            <a:pPr marL="474980" lvl="2" indent="-292100">
              <a:spcBef>
                <a:spcPts val="0"/>
              </a:spcBef>
              <a:buClr>
                <a:schemeClr val="accent1"/>
              </a:buClr>
              <a:buSzPct val="70000"/>
              <a:buFont typeface="Wingdings" pitchFamily="2" charset="2"/>
              <a:buChar char=""/>
            </a:pPr>
            <a:r>
              <a:rPr lang="en-AU" u="sng" dirty="0">
                <a:solidFill>
                  <a:srgbClr val="1117FF"/>
                </a:solidFill>
              </a:rPr>
              <a:t> </a:t>
            </a:r>
          </a:p>
          <a:p>
            <a:endParaRPr lang="en-AU"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endParaRPr lang="en-US" dirty="0"/>
          </a:p>
        </p:txBody>
      </p:sp>
      <p:pic>
        <p:nvPicPr>
          <p:cNvPr id="4" name="Picture 6" descr="C:\Documents and Settings\Michael\My Documents\Michael\Human Computer Interaction\Lectures 2006\Week 09 - Navigation\Research\goog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182" y="3490938"/>
            <a:ext cx="4415280" cy="842320"/>
          </a:xfrm>
          <a:prstGeom prst="rect">
            <a:avLst/>
          </a:prstGeom>
          <a:noFill/>
          <a:ln>
            <a:solidFill>
              <a:schemeClr val="accent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182" y="4683125"/>
            <a:ext cx="4162425" cy="1504950"/>
          </a:xfrm>
          <a:prstGeom prst="rect">
            <a:avLst/>
          </a:prstGeom>
          <a:ln>
            <a:solidFill>
              <a:schemeClr val="accent1"/>
            </a:solidFill>
          </a:ln>
        </p:spPr>
      </p:pic>
      <p:sp>
        <p:nvSpPr>
          <p:cNvPr id="7" name="Slide Number Placeholder 3">
            <a:extLst>
              <a:ext uri="{FF2B5EF4-FFF2-40B4-BE49-F238E27FC236}">
                <a16:creationId xmlns:a16="http://schemas.microsoft.com/office/drawing/2014/main" id="{BF951D73-754B-C941-A5E3-A8911711BBAB}"/>
              </a:ext>
            </a:extLst>
          </p:cNvPr>
          <p:cNvSpPr txBox="1">
            <a:spLocks/>
          </p:cNvSpPr>
          <p:nvPr/>
        </p:nvSpPr>
        <p:spPr bwMode="gray">
          <a:xfrm>
            <a:off x="7678616" y="295730"/>
            <a:ext cx="791308" cy="767687"/>
          </a:xfrm>
          <a:prstGeom prst="rect">
            <a:avLst/>
          </a:prstGeom>
        </p:spPr>
        <p:txBody>
          <a:bodyPr anchor="b">
            <a:normAutofit/>
          </a:bodyPr>
          <a:lstStyle>
            <a:defPPr>
              <a:defRPr lang="en-US"/>
            </a:defPPr>
            <a:lvl1pPr marL="0" algn="ctr" defTabSz="914400" rtl="0" eaLnBrk="1" latinLnBrk="0" hangingPunct="1">
              <a:defRPr sz="2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FD889E0-CAB2-4699-909D-B9A88D47ACBE}" type="slidenum">
              <a:rPr lang="en-US" smtClean="0"/>
              <a:pPr/>
              <a:t>16</a:t>
            </a:fld>
            <a:endParaRPr lang="en-US" dirty="0"/>
          </a:p>
        </p:txBody>
      </p:sp>
    </p:spTree>
    <p:extLst>
      <p:ext uri="{BB962C8B-B14F-4D97-AF65-F5344CB8AC3E}">
        <p14:creationId xmlns:p14="http://schemas.microsoft.com/office/powerpoint/2010/main" val="1155525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should I go next?</a:t>
            </a:r>
          </a:p>
        </p:txBody>
      </p:sp>
      <p:sp>
        <p:nvSpPr>
          <p:cNvPr id="3" name="Content Placeholder 2"/>
          <p:cNvSpPr>
            <a:spLocks noGrp="1"/>
          </p:cNvSpPr>
          <p:nvPr>
            <p:ph idx="1"/>
          </p:nvPr>
        </p:nvSpPr>
        <p:spPr>
          <a:xfrm>
            <a:off x="864381" y="2489200"/>
            <a:ext cx="7455159" cy="3716728"/>
          </a:xfrm>
        </p:spPr>
        <p:txBody>
          <a:bodyPr/>
          <a:lstStyle/>
          <a:p>
            <a:r>
              <a:rPr lang="en-AU" dirty="0"/>
              <a:t>The most obvious part of navigation: how do I find what I am looking for?</a:t>
            </a:r>
          </a:p>
          <a:p>
            <a:endParaRPr lang="en-AU" dirty="0"/>
          </a:p>
          <a:p>
            <a:r>
              <a:rPr lang="en-AU" dirty="0"/>
              <a:t>This is actually a two-part question:</a:t>
            </a:r>
          </a:p>
          <a:p>
            <a:pPr lvl="1"/>
            <a:r>
              <a:rPr lang="en-AU" dirty="0"/>
              <a:t>What am I looking for?</a:t>
            </a:r>
          </a:p>
          <a:p>
            <a:pPr lvl="1"/>
            <a:r>
              <a:rPr lang="en-AU" dirty="0"/>
              <a:t>How do I get there?</a:t>
            </a:r>
          </a:p>
          <a:p>
            <a:r>
              <a:rPr lang="en-AU" dirty="0"/>
              <a:t>Structure for navigation </a:t>
            </a:r>
          </a:p>
        </p:txBody>
      </p:sp>
      <p:sp>
        <p:nvSpPr>
          <p:cNvPr id="4" name="Slide Number Placeholder 3">
            <a:extLst>
              <a:ext uri="{FF2B5EF4-FFF2-40B4-BE49-F238E27FC236}">
                <a16:creationId xmlns:a16="http://schemas.microsoft.com/office/drawing/2014/main" id="{4D512750-D07B-724B-ACB7-7D8ECD3CA402}"/>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17</a:t>
            </a:fld>
            <a:endParaRPr lang="en-US" dirty="0"/>
          </a:p>
        </p:txBody>
      </p:sp>
    </p:spTree>
    <p:extLst>
      <p:ext uri="{BB962C8B-B14F-4D97-AF65-F5344CB8AC3E}">
        <p14:creationId xmlns:p14="http://schemas.microsoft.com/office/powerpoint/2010/main" val="2709167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Hierarchical Structure</a:t>
            </a:r>
          </a:p>
        </p:txBody>
      </p:sp>
      <p:sp>
        <p:nvSpPr>
          <p:cNvPr id="3" name="Content Placeholder 2"/>
          <p:cNvSpPr>
            <a:spLocks noGrp="1"/>
          </p:cNvSpPr>
          <p:nvPr>
            <p:ph idx="1"/>
          </p:nvPr>
        </p:nvSpPr>
        <p:spPr>
          <a:xfrm>
            <a:off x="331778" y="2721736"/>
            <a:ext cx="3539457" cy="2643870"/>
          </a:xfrm>
        </p:spPr>
        <p:txBody>
          <a:bodyPr/>
          <a:lstStyle/>
          <a:p>
            <a:r>
              <a:rPr lang="en-AU" dirty="0"/>
              <a:t>Deep hierarchy</a:t>
            </a:r>
          </a:p>
          <a:p>
            <a:pPr lvl="1"/>
            <a:r>
              <a:rPr lang="en-AU" dirty="0"/>
              <a:t>Requires many clicks to get to content</a:t>
            </a:r>
          </a:p>
        </p:txBody>
      </p:sp>
      <p:grpSp>
        <p:nvGrpSpPr>
          <p:cNvPr id="4" name="Group 3"/>
          <p:cNvGrpSpPr/>
          <p:nvPr/>
        </p:nvGrpSpPr>
        <p:grpSpPr>
          <a:xfrm>
            <a:off x="3996657" y="2197789"/>
            <a:ext cx="4573181" cy="4369234"/>
            <a:chOff x="3429000" y="2057400"/>
            <a:chExt cx="4876800" cy="4659313"/>
          </a:xfrm>
        </p:grpSpPr>
        <p:sp>
          <p:nvSpPr>
            <p:cNvPr id="5" name="Text Box 4"/>
            <p:cNvSpPr txBox="1">
              <a:spLocks noChangeArrowheads="1"/>
            </p:cNvSpPr>
            <p:nvPr/>
          </p:nvSpPr>
          <p:spPr bwMode="auto">
            <a:xfrm>
              <a:off x="5257800" y="2057400"/>
              <a:ext cx="1524000" cy="392113"/>
            </a:xfrm>
            <a:prstGeom prst="rect">
              <a:avLst/>
            </a:prstGeom>
            <a:solidFill>
              <a:schemeClr val="accent6">
                <a:lumMod val="60000"/>
                <a:lumOff val="40000"/>
              </a:schemeClr>
            </a:solidFill>
            <a:ln w="25400">
              <a:solidFill>
                <a:srgbClr val="000000"/>
              </a:solidFill>
              <a:miter lim="800000"/>
              <a:headEnd/>
              <a:tailEnd type="none" w="med" len="lg"/>
            </a:ln>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dirty="0">
                  <a:latin typeface="Tahoma" pitchFamily="34" charset="0"/>
                </a:rPr>
                <a:t>Homepage</a:t>
              </a:r>
              <a:endParaRPr lang="en-US" sz="1200" dirty="0">
                <a:latin typeface="Tahoma" pitchFamily="34" charset="0"/>
              </a:endParaRPr>
            </a:p>
          </p:txBody>
        </p:sp>
        <p:sp>
          <p:nvSpPr>
            <p:cNvPr id="6" name="Line 5"/>
            <p:cNvSpPr>
              <a:spLocks noChangeShapeType="1"/>
            </p:cNvSpPr>
            <p:nvPr/>
          </p:nvSpPr>
          <p:spPr bwMode="auto">
            <a:xfrm>
              <a:off x="5029200" y="2743200"/>
              <a:ext cx="1905000" cy="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7" name="Line 6"/>
            <p:cNvSpPr>
              <a:spLocks noChangeShapeType="1"/>
            </p:cNvSpPr>
            <p:nvPr/>
          </p:nvSpPr>
          <p:spPr bwMode="auto">
            <a:xfrm>
              <a:off x="5029200" y="2743200"/>
              <a:ext cx="1588"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8" name="Line 7"/>
            <p:cNvSpPr>
              <a:spLocks noChangeShapeType="1"/>
            </p:cNvSpPr>
            <p:nvPr/>
          </p:nvSpPr>
          <p:spPr bwMode="auto">
            <a:xfrm>
              <a:off x="6934200" y="2743200"/>
              <a:ext cx="1588"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9" name="Line 8"/>
            <p:cNvSpPr>
              <a:spLocks noChangeShapeType="1"/>
            </p:cNvSpPr>
            <p:nvPr/>
          </p:nvSpPr>
          <p:spPr bwMode="auto">
            <a:xfrm>
              <a:off x="6019800" y="2438400"/>
              <a:ext cx="1588" cy="3048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0" name="Text Box 9"/>
            <p:cNvSpPr txBox="1">
              <a:spLocks noChangeArrowheads="1"/>
            </p:cNvSpPr>
            <p:nvPr/>
          </p:nvSpPr>
          <p:spPr bwMode="auto">
            <a:xfrm>
              <a:off x="4419600" y="31242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A</a:t>
              </a:r>
              <a:endParaRPr lang="en-US" sz="1200">
                <a:latin typeface="Tahoma" pitchFamily="34" charset="0"/>
              </a:endParaRPr>
            </a:p>
          </p:txBody>
        </p:sp>
        <p:sp>
          <p:nvSpPr>
            <p:cNvPr id="11" name="Line 10"/>
            <p:cNvSpPr>
              <a:spLocks noChangeShapeType="1"/>
            </p:cNvSpPr>
            <p:nvPr/>
          </p:nvSpPr>
          <p:spPr bwMode="auto">
            <a:xfrm>
              <a:off x="4038600" y="3810000"/>
              <a:ext cx="1828800" cy="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2" name="Line 11"/>
            <p:cNvSpPr>
              <a:spLocks noChangeShapeType="1"/>
            </p:cNvSpPr>
            <p:nvPr/>
          </p:nvSpPr>
          <p:spPr bwMode="auto">
            <a:xfrm>
              <a:off x="4038600" y="38100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3" name="Line 12"/>
            <p:cNvSpPr>
              <a:spLocks noChangeShapeType="1"/>
            </p:cNvSpPr>
            <p:nvPr/>
          </p:nvSpPr>
          <p:spPr bwMode="auto">
            <a:xfrm>
              <a:off x="5867400" y="38100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4" name="Line 13"/>
            <p:cNvSpPr>
              <a:spLocks noChangeShapeType="1"/>
            </p:cNvSpPr>
            <p:nvPr/>
          </p:nvSpPr>
          <p:spPr bwMode="auto">
            <a:xfrm>
              <a:off x="5029200" y="3505200"/>
              <a:ext cx="0" cy="3048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5" name="Line 14"/>
            <p:cNvSpPr>
              <a:spLocks noChangeShapeType="1"/>
            </p:cNvSpPr>
            <p:nvPr/>
          </p:nvSpPr>
          <p:spPr bwMode="auto">
            <a:xfrm>
              <a:off x="4876800" y="4876800"/>
              <a:ext cx="1905000" cy="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6" name="Line 15"/>
            <p:cNvSpPr>
              <a:spLocks noChangeShapeType="1"/>
            </p:cNvSpPr>
            <p:nvPr/>
          </p:nvSpPr>
          <p:spPr bwMode="auto">
            <a:xfrm>
              <a:off x="4876800" y="48768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7" name="Line 16"/>
            <p:cNvSpPr>
              <a:spLocks noChangeShapeType="1"/>
            </p:cNvSpPr>
            <p:nvPr/>
          </p:nvSpPr>
          <p:spPr bwMode="auto">
            <a:xfrm>
              <a:off x="6781800" y="48768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8" name="Line 17"/>
            <p:cNvSpPr>
              <a:spLocks noChangeShapeType="1"/>
            </p:cNvSpPr>
            <p:nvPr/>
          </p:nvSpPr>
          <p:spPr bwMode="auto">
            <a:xfrm>
              <a:off x="5867400" y="4572000"/>
              <a:ext cx="0" cy="3048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9" name="Line 18"/>
            <p:cNvSpPr>
              <a:spLocks noChangeShapeType="1"/>
            </p:cNvSpPr>
            <p:nvPr/>
          </p:nvSpPr>
          <p:spPr bwMode="auto">
            <a:xfrm>
              <a:off x="5791200" y="5943600"/>
              <a:ext cx="1905000" cy="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0" name="Line 19"/>
            <p:cNvSpPr>
              <a:spLocks noChangeShapeType="1"/>
            </p:cNvSpPr>
            <p:nvPr/>
          </p:nvSpPr>
          <p:spPr bwMode="auto">
            <a:xfrm>
              <a:off x="5791200" y="59436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1" name="Line 20"/>
            <p:cNvSpPr>
              <a:spLocks noChangeShapeType="1"/>
            </p:cNvSpPr>
            <p:nvPr/>
          </p:nvSpPr>
          <p:spPr bwMode="auto">
            <a:xfrm>
              <a:off x="7696200" y="59436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2" name="Line 21"/>
            <p:cNvSpPr>
              <a:spLocks noChangeShapeType="1"/>
            </p:cNvSpPr>
            <p:nvPr/>
          </p:nvSpPr>
          <p:spPr bwMode="auto">
            <a:xfrm>
              <a:off x="6781800" y="5638800"/>
              <a:ext cx="0" cy="3048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3" name="Text Box 22"/>
            <p:cNvSpPr txBox="1">
              <a:spLocks noChangeArrowheads="1"/>
            </p:cNvSpPr>
            <p:nvPr/>
          </p:nvSpPr>
          <p:spPr bwMode="auto">
            <a:xfrm>
              <a:off x="6324600" y="31242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B</a:t>
              </a:r>
            </a:p>
          </p:txBody>
        </p:sp>
        <p:sp>
          <p:nvSpPr>
            <p:cNvPr id="24" name="Text Box 23"/>
            <p:cNvSpPr txBox="1">
              <a:spLocks noChangeArrowheads="1"/>
            </p:cNvSpPr>
            <p:nvPr/>
          </p:nvSpPr>
          <p:spPr bwMode="auto">
            <a:xfrm>
              <a:off x="3429000" y="41910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C</a:t>
              </a:r>
              <a:endParaRPr lang="en-US" sz="1200">
                <a:latin typeface="Tahoma" pitchFamily="34" charset="0"/>
              </a:endParaRPr>
            </a:p>
          </p:txBody>
        </p:sp>
        <p:sp>
          <p:nvSpPr>
            <p:cNvPr id="25" name="Text Box 24"/>
            <p:cNvSpPr txBox="1">
              <a:spLocks noChangeArrowheads="1"/>
            </p:cNvSpPr>
            <p:nvPr/>
          </p:nvSpPr>
          <p:spPr bwMode="auto">
            <a:xfrm>
              <a:off x="5257800" y="41910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D</a:t>
              </a:r>
              <a:endParaRPr lang="en-US" sz="1200">
                <a:latin typeface="Tahoma" pitchFamily="34" charset="0"/>
              </a:endParaRPr>
            </a:p>
          </p:txBody>
        </p:sp>
        <p:sp>
          <p:nvSpPr>
            <p:cNvPr id="26" name="Text Box 25"/>
            <p:cNvSpPr txBox="1">
              <a:spLocks noChangeArrowheads="1"/>
            </p:cNvSpPr>
            <p:nvPr/>
          </p:nvSpPr>
          <p:spPr bwMode="auto">
            <a:xfrm>
              <a:off x="4267200" y="52578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E</a:t>
              </a:r>
              <a:endParaRPr lang="en-US" sz="1200">
                <a:latin typeface="Tahoma" pitchFamily="34" charset="0"/>
              </a:endParaRPr>
            </a:p>
          </p:txBody>
        </p:sp>
        <p:sp>
          <p:nvSpPr>
            <p:cNvPr id="27" name="Text Box 26"/>
            <p:cNvSpPr txBox="1">
              <a:spLocks noChangeArrowheads="1"/>
            </p:cNvSpPr>
            <p:nvPr/>
          </p:nvSpPr>
          <p:spPr bwMode="auto">
            <a:xfrm>
              <a:off x="6096000" y="52578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F</a:t>
              </a:r>
              <a:endParaRPr lang="en-US" sz="1200">
                <a:latin typeface="Tahoma" pitchFamily="34" charset="0"/>
              </a:endParaRPr>
            </a:p>
          </p:txBody>
        </p:sp>
        <p:sp>
          <p:nvSpPr>
            <p:cNvPr id="28" name="Text Box 27"/>
            <p:cNvSpPr txBox="1">
              <a:spLocks noChangeArrowheads="1"/>
            </p:cNvSpPr>
            <p:nvPr/>
          </p:nvSpPr>
          <p:spPr bwMode="auto">
            <a:xfrm>
              <a:off x="5181600" y="63246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G</a:t>
              </a:r>
              <a:endParaRPr lang="en-US" sz="1200">
                <a:latin typeface="Tahoma" pitchFamily="34" charset="0"/>
              </a:endParaRPr>
            </a:p>
          </p:txBody>
        </p:sp>
        <p:sp>
          <p:nvSpPr>
            <p:cNvPr id="29" name="Text Box 28"/>
            <p:cNvSpPr txBox="1">
              <a:spLocks noChangeArrowheads="1"/>
            </p:cNvSpPr>
            <p:nvPr/>
          </p:nvSpPr>
          <p:spPr bwMode="auto">
            <a:xfrm>
              <a:off x="7086600" y="6324600"/>
              <a:ext cx="1219200" cy="392113"/>
            </a:xfrm>
            <a:prstGeom prst="rect">
              <a:avLst/>
            </a:prstGeom>
            <a:solidFill>
              <a:schemeClr val="accent2"/>
            </a:solidFill>
            <a:ln w="25400">
              <a:solidFill>
                <a:srgbClr val="000000"/>
              </a:solidFill>
              <a:miter lim="800000"/>
              <a:headEnd/>
              <a:tailEnd type="none" w="med" len="lg"/>
            </a:ln>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H</a:t>
              </a:r>
              <a:endParaRPr lang="en-US" sz="1200">
                <a:latin typeface="Tahoma" pitchFamily="34" charset="0"/>
              </a:endParaRPr>
            </a:p>
          </p:txBody>
        </p:sp>
      </p:grpSp>
      <p:sp>
        <p:nvSpPr>
          <p:cNvPr id="30" name="Slide Number Placeholder 3">
            <a:extLst>
              <a:ext uri="{FF2B5EF4-FFF2-40B4-BE49-F238E27FC236}">
                <a16:creationId xmlns:a16="http://schemas.microsoft.com/office/drawing/2014/main" id="{21A0C645-1C7E-7943-B14B-666781AB0C96}"/>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18</a:t>
            </a:fld>
            <a:endParaRPr lang="en-US" dirty="0"/>
          </a:p>
        </p:txBody>
      </p:sp>
    </p:spTree>
    <p:extLst>
      <p:ext uri="{BB962C8B-B14F-4D97-AF65-F5344CB8AC3E}">
        <p14:creationId xmlns:p14="http://schemas.microsoft.com/office/powerpoint/2010/main" val="2523129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Hierarchical Structure</a:t>
            </a:r>
          </a:p>
        </p:txBody>
      </p:sp>
      <p:sp>
        <p:nvSpPr>
          <p:cNvPr id="3" name="Content Placeholder 2"/>
          <p:cNvSpPr>
            <a:spLocks noGrp="1"/>
          </p:cNvSpPr>
          <p:nvPr>
            <p:ph idx="1"/>
          </p:nvPr>
        </p:nvSpPr>
        <p:spPr/>
        <p:txBody>
          <a:bodyPr/>
          <a:lstStyle/>
          <a:p>
            <a:r>
              <a:rPr lang="en-AU" dirty="0"/>
              <a:t>Broad hierarchy</a:t>
            </a:r>
          </a:p>
          <a:p>
            <a:pPr lvl="1"/>
            <a:r>
              <a:rPr lang="en-AU" dirty="0"/>
              <a:t>Fewer clicks to find content, but more options to consider</a:t>
            </a:r>
          </a:p>
        </p:txBody>
      </p:sp>
      <p:grpSp>
        <p:nvGrpSpPr>
          <p:cNvPr id="4" name="Group 3"/>
          <p:cNvGrpSpPr/>
          <p:nvPr/>
        </p:nvGrpSpPr>
        <p:grpSpPr>
          <a:xfrm>
            <a:off x="800100" y="4114800"/>
            <a:ext cx="7543800" cy="1763713"/>
            <a:chOff x="609600" y="4114800"/>
            <a:chExt cx="7543800" cy="1763713"/>
          </a:xfrm>
        </p:grpSpPr>
        <p:sp>
          <p:nvSpPr>
            <p:cNvPr id="5" name="Text Box 4"/>
            <p:cNvSpPr txBox="1">
              <a:spLocks noChangeArrowheads="1"/>
            </p:cNvSpPr>
            <p:nvPr/>
          </p:nvSpPr>
          <p:spPr bwMode="auto">
            <a:xfrm>
              <a:off x="3733800" y="4114800"/>
              <a:ext cx="1524000" cy="392113"/>
            </a:xfrm>
            <a:prstGeom prst="rect">
              <a:avLst/>
            </a:prstGeom>
            <a:solidFill>
              <a:schemeClr val="accent6">
                <a:lumMod val="60000"/>
                <a:lumOff val="40000"/>
              </a:schemeClr>
            </a:solidFill>
            <a:ln w="25400">
              <a:solidFill>
                <a:srgbClr val="000000"/>
              </a:solidFill>
              <a:miter lim="800000"/>
              <a:headEnd/>
              <a:tailEnd type="none" w="med" len="lg"/>
            </a:ln>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dirty="0">
                  <a:latin typeface="Tahoma" pitchFamily="34" charset="0"/>
                </a:rPr>
                <a:t>Homepage</a:t>
              </a:r>
              <a:endParaRPr lang="en-US" sz="1200" dirty="0">
                <a:latin typeface="Tahoma" pitchFamily="34" charset="0"/>
              </a:endParaRPr>
            </a:p>
          </p:txBody>
        </p:sp>
        <p:sp>
          <p:nvSpPr>
            <p:cNvPr id="6" name="Line 5"/>
            <p:cNvSpPr>
              <a:spLocks noChangeShapeType="1"/>
            </p:cNvSpPr>
            <p:nvPr/>
          </p:nvSpPr>
          <p:spPr bwMode="auto">
            <a:xfrm>
              <a:off x="914400" y="4953000"/>
              <a:ext cx="6934200" cy="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7" name="Line 6"/>
            <p:cNvSpPr>
              <a:spLocks noChangeShapeType="1"/>
            </p:cNvSpPr>
            <p:nvPr/>
          </p:nvSpPr>
          <p:spPr bwMode="auto">
            <a:xfrm>
              <a:off x="4876800" y="4953000"/>
              <a:ext cx="1588" cy="5334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8" name="Line 7"/>
            <p:cNvSpPr>
              <a:spLocks noChangeShapeType="1"/>
            </p:cNvSpPr>
            <p:nvPr/>
          </p:nvSpPr>
          <p:spPr bwMode="auto">
            <a:xfrm>
              <a:off x="4495800" y="4495800"/>
              <a:ext cx="1588" cy="4572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9" name="Text Box 8"/>
            <p:cNvSpPr txBox="1">
              <a:spLocks noChangeArrowheads="1"/>
            </p:cNvSpPr>
            <p:nvPr/>
          </p:nvSpPr>
          <p:spPr bwMode="auto">
            <a:xfrm>
              <a:off x="609600" y="5486400"/>
              <a:ext cx="6096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A</a:t>
              </a:r>
              <a:endParaRPr lang="en-US" sz="1200">
                <a:latin typeface="Tahoma" pitchFamily="34" charset="0"/>
              </a:endParaRPr>
            </a:p>
          </p:txBody>
        </p:sp>
        <p:sp>
          <p:nvSpPr>
            <p:cNvPr id="10" name="Text Box 9"/>
            <p:cNvSpPr txBox="1">
              <a:spLocks noChangeArrowheads="1"/>
            </p:cNvSpPr>
            <p:nvPr/>
          </p:nvSpPr>
          <p:spPr bwMode="auto">
            <a:xfrm>
              <a:off x="1600200" y="5486400"/>
              <a:ext cx="6096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B</a:t>
              </a:r>
              <a:endParaRPr lang="en-US" sz="1200">
                <a:latin typeface="Tahoma" pitchFamily="34" charset="0"/>
              </a:endParaRPr>
            </a:p>
          </p:txBody>
        </p:sp>
        <p:sp>
          <p:nvSpPr>
            <p:cNvPr id="11" name="Text Box 10"/>
            <p:cNvSpPr txBox="1">
              <a:spLocks noChangeArrowheads="1"/>
            </p:cNvSpPr>
            <p:nvPr/>
          </p:nvSpPr>
          <p:spPr bwMode="auto">
            <a:xfrm>
              <a:off x="2590800" y="5486400"/>
              <a:ext cx="6096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C</a:t>
              </a:r>
              <a:endParaRPr lang="en-US" sz="1200">
                <a:latin typeface="Tahoma" pitchFamily="34" charset="0"/>
              </a:endParaRPr>
            </a:p>
          </p:txBody>
        </p:sp>
        <p:sp>
          <p:nvSpPr>
            <p:cNvPr id="12" name="Text Box 11"/>
            <p:cNvSpPr txBox="1">
              <a:spLocks noChangeArrowheads="1"/>
            </p:cNvSpPr>
            <p:nvPr/>
          </p:nvSpPr>
          <p:spPr bwMode="auto">
            <a:xfrm>
              <a:off x="3657600" y="5486400"/>
              <a:ext cx="6096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D</a:t>
              </a:r>
              <a:endParaRPr lang="en-US" sz="1200">
                <a:latin typeface="Tahoma" pitchFamily="34" charset="0"/>
              </a:endParaRPr>
            </a:p>
          </p:txBody>
        </p:sp>
        <p:sp>
          <p:nvSpPr>
            <p:cNvPr id="13" name="Text Box 12"/>
            <p:cNvSpPr txBox="1">
              <a:spLocks noChangeArrowheads="1"/>
            </p:cNvSpPr>
            <p:nvPr/>
          </p:nvSpPr>
          <p:spPr bwMode="auto">
            <a:xfrm>
              <a:off x="4572000" y="5486400"/>
              <a:ext cx="6096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E</a:t>
              </a:r>
              <a:endParaRPr lang="en-US" sz="1200">
                <a:latin typeface="Tahoma" pitchFamily="34" charset="0"/>
              </a:endParaRPr>
            </a:p>
          </p:txBody>
        </p:sp>
        <p:sp>
          <p:nvSpPr>
            <p:cNvPr id="14" name="Text Box 13"/>
            <p:cNvSpPr txBox="1">
              <a:spLocks noChangeArrowheads="1"/>
            </p:cNvSpPr>
            <p:nvPr/>
          </p:nvSpPr>
          <p:spPr bwMode="auto">
            <a:xfrm>
              <a:off x="5562600" y="5486400"/>
              <a:ext cx="6096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F</a:t>
              </a:r>
              <a:endParaRPr lang="en-US" sz="1200">
                <a:latin typeface="Tahoma" pitchFamily="34" charset="0"/>
              </a:endParaRPr>
            </a:p>
          </p:txBody>
        </p:sp>
        <p:sp>
          <p:nvSpPr>
            <p:cNvPr id="15" name="Text Box 14"/>
            <p:cNvSpPr txBox="1">
              <a:spLocks noChangeArrowheads="1"/>
            </p:cNvSpPr>
            <p:nvPr/>
          </p:nvSpPr>
          <p:spPr bwMode="auto">
            <a:xfrm>
              <a:off x="6553200" y="5486400"/>
              <a:ext cx="6096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G</a:t>
              </a:r>
              <a:endParaRPr lang="en-US" sz="1200">
                <a:latin typeface="Tahoma" pitchFamily="34" charset="0"/>
              </a:endParaRPr>
            </a:p>
          </p:txBody>
        </p:sp>
        <p:sp>
          <p:nvSpPr>
            <p:cNvPr id="16" name="Text Box 15"/>
            <p:cNvSpPr txBox="1">
              <a:spLocks noChangeArrowheads="1"/>
            </p:cNvSpPr>
            <p:nvPr/>
          </p:nvSpPr>
          <p:spPr bwMode="auto">
            <a:xfrm>
              <a:off x="7543800" y="5486400"/>
              <a:ext cx="609600" cy="392113"/>
            </a:xfrm>
            <a:prstGeom prst="rect">
              <a:avLst/>
            </a:prstGeom>
            <a:solidFill>
              <a:schemeClr val="accent2"/>
            </a:solidFill>
            <a:ln w="25400">
              <a:solidFill>
                <a:srgbClr val="000000"/>
              </a:solidFill>
              <a:miter lim="800000"/>
              <a:headEnd/>
              <a:tailEnd type="none" w="med" len="lg"/>
            </a:ln>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H</a:t>
              </a:r>
              <a:endParaRPr lang="en-US" sz="1200">
                <a:latin typeface="Tahoma" pitchFamily="34" charset="0"/>
              </a:endParaRPr>
            </a:p>
          </p:txBody>
        </p:sp>
        <p:sp>
          <p:nvSpPr>
            <p:cNvPr id="17" name="Line 16"/>
            <p:cNvSpPr>
              <a:spLocks noChangeShapeType="1"/>
            </p:cNvSpPr>
            <p:nvPr/>
          </p:nvSpPr>
          <p:spPr bwMode="auto">
            <a:xfrm>
              <a:off x="2895600" y="4953000"/>
              <a:ext cx="1588" cy="5334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8" name="Line 17"/>
            <p:cNvSpPr>
              <a:spLocks noChangeShapeType="1"/>
            </p:cNvSpPr>
            <p:nvPr/>
          </p:nvSpPr>
          <p:spPr bwMode="auto">
            <a:xfrm>
              <a:off x="3962400" y="4953000"/>
              <a:ext cx="1588" cy="5334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9" name="Line 18"/>
            <p:cNvSpPr>
              <a:spLocks noChangeShapeType="1"/>
            </p:cNvSpPr>
            <p:nvPr/>
          </p:nvSpPr>
          <p:spPr bwMode="auto">
            <a:xfrm>
              <a:off x="5867400" y="4953000"/>
              <a:ext cx="1588" cy="5334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0" name="Line 19"/>
            <p:cNvSpPr>
              <a:spLocks noChangeShapeType="1"/>
            </p:cNvSpPr>
            <p:nvPr/>
          </p:nvSpPr>
          <p:spPr bwMode="auto">
            <a:xfrm>
              <a:off x="6858000" y="4953000"/>
              <a:ext cx="1588" cy="5334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1" name="Line 20"/>
            <p:cNvSpPr>
              <a:spLocks noChangeShapeType="1"/>
            </p:cNvSpPr>
            <p:nvPr/>
          </p:nvSpPr>
          <p:spPr bwMode="auto">
            <a:xfrm>
              <a:off x="7848600" y="4953000"/>
              <a:ext cx="1588" cy="5334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2" name="Line 21"/>
            <p:cNvSpPr>
              <a:spLocks noChangeShapeType="1"/>
            </p:cNvSpPr>
            <p:nvPr/>
          </p:nvSpPr>
          <p:spPr bwMode="auto">
            <a:xfrm>
              <a:off x="914400" y="4953000"/>
              <a:ext cx="1588" cy="5334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3" name="Line 22"/>
            <p:cNvSpPr>
              <a:spLocks noChangeShapeType="1"/>
            </p:cNvSpPr>
            <p:nvPr/>
          </p:nvSpPr>
          <p:spPr bwMode="auto">
            <a:xfrm>
              <a:off x="1905000" y="4953000"/>
              <a:ext cx="1588" cy="5334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grpSp>
      <p:sp>
        <p:nvSpPr>
          <p:cNvPr id="24" name="Slide Number Placeholder 3">
            <a:extLst>
              <a:ext uri="{FF2B5EF4-FFF2-40B4-BE49-F238E27FC236}">
                <a16:creationId xmlns:a16="http://schemas.microsoft.com/office/drawing/2014/main" id="{857A9529-F9CC-5940-859B-9F2F5AF7353B}"/>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19</a:t>
            </a:fld>
            <a:endParaRPr lang="en-US" dirty="0"/>
          </a:p>
        </p:txBody>
      </p:sp>
    </p:spTree>
    <p:extLst>
      <p:ext uri="{BB962C8B-B14F-4D97-AF65-F5344CB8AC3E}">
        <p14:creationId xmlns:p14="http://schemas.microsoft.com/office/powerpoint/2010/main" val="3058470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4" name="Rectangle 3"/>
          <p:cNvSpPr/>
          <p:nvPr/>
        </p:nvSpPr>
        <p:spPr>
          <a:xfrm>
            <a:off x="2862826" y="2155674"/>
            <a:ext cx="3435785" cy="4421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Secure Web Programming</a:t>
            </a:r>
          </a:p>
        </p:txBody>
      </p:sp>
      <p:sp>
        <p:nvSpPr>
          <p:cNvPr id="5" name="Rectangle 4"/>
          <p:cNvSpPr/>
          <p:nvPr/>
        </p:nvSpPr>
        <p:spPr>
          <a:xfrm>
            <a:off x="450758" y="3182731"/>
            <a:ext cx="2540148" cy="3488910"/>
          </a:xfrm>
          <a:prstGeom prst="rect">
            <a:avLst/>
          </a:prstGeom>
          <a:ln>
            <a:solidFill>
              <a:srgbClr val="66006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6221624" y="3182730"/>
            <a:ext cx="2636626" cy="3488911"/>
          </a:xfrm>
          <a:prstGeom prst="rect">
            <a:avLst/>
          </a:prstGeom>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7" name="Rectangle 6"/>
          <p:cNvSpPr/>
          <p:nvPr/>
        </p:nvSpPr>
        <p:spPr>
          <a:xfrm>
            <a:off x="3310645" y="3182731"/>
            <a:ext cx="2540148" cy="3488910"/>
          </a:xfrm>
          <a:prstGeom prst="rect">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Connector 7"/>
          <p:cNvCxnSpPr>
            <a:stCxn id="4" idx="1"/>
            <a:endCxn id="5" idx="0"/>
          </p:cNvCxnSpPr>
          <p:nvPr/>
        </p:nvCxnSpPr>
        <p:spPr>
          <a:xfrm flipH="1">
            <a:off x="1720832" y="2376773"/>
            <a:ext cx="1141994" cy="80595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4" idx="2"/>
            <a:endCxn id="7" idx="0"/>
          </p:cNvCxnSpPr>
          <p:nvPr/>
        </p:nvCxnSpPr>
        <p:spPr>
          <a:xfrm>
            <a:off x="4580719" y="2597871"/>
            <a:ext cx="0" cy="584860"/>
          </a:xfrm>
          <a:prstGeom prst="line">
            <a:avLst/>
          </a:prstGeom>
          <a:ln>
            <a:solidFill>
              <a:srgbClr val="3C8C9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4" idx="3"/>
            <a:endCxn id="6" idx="0"/>
          </p:cNvCxnSpPr>
          <p:nvPr/>
        </p:nvCxnSpPr>
        <p:spPr>
          <a:xfrm>
            <a:off x="6298611" y="2376773"/>
            <a:ext cx="1241326" cy="805957"/>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438750" y="3680060"/>
            <a:ext cx="2267427" cy="547577"/>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defTabSz="457200">
              <a:defRPr/>
            </a:pPr>
            <a:r>
              <a:rPr lang="en-US" sz="1300" dirty="0"/>
              <a:t>HTTP Protocols, Storage</a:t>
            </a:r>
          </a:p>
        </p:txBody>
      </p:sp>
      <p:sp>
        <p:nvSpPr>
          <p:cNvPr id="13" name="Rectangle 12"/>
          <p:cNvSpPr/>
          <p:nvPr/>
        </p:nvSpPr>
        <p:spPr>
          <a:xfrm>
            <a:off x="3438750" y="4387352"/>
            <a:ext cx="2267427" cy="665290"/>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r>
              <a:rPr lang="en-US" sz="1200" dirty="0"/>
              <a:t>Security Issues and Technologies</a:t>
            </a:r>
            <a:endParaRPr lang="en-US" sz="2400" dirty="0"/>
          </a:p>
        </p:txBody>
      </p:sp>
      <p:sp>
        <p:nvSpPr>
          <p:cNvPr id="15" name="Rectangle 14"/>
          <p:cNvSpPr/>
          <p:nvPr/>
        </p:nvSpPr>
        <p:spPr>
          <a:xfrm>
            <a:off x="3438750" y="5209100"/>
            <a:ext cx="2267427" cy="609323"/>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r>
              <a:rPr lang="en-US" sz="1200" dirty="0"/>
              <a:t>Secure Programming and Users</a:t>
            </a:r>
            <a:endParaRPr lang="en-US" sz="2400" dirty="0"/>
          </a:p>
        </p:txBody>
      </p:sp>
      <p:sp>
        <p:nvSpPr>
          <p:cNvPr id="17" name="Rectangle 16"/>
          <p:cNvSpPr/>
          <p:nvPr/>
        </p:nvSpPr>
        <p:spPr>
          <a:xfrm>
            <a:off x="6374024" y="4425452"/>
            <a:ext cx="2267427" cy="581056"/>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defTabSz="457200">
              <a:defRPr/>
            </a:pPr>
            <a:r>
              <a:rPr lang="en-US" sz="1400" dirty="0"/>
              <a:t>Session management</a:t>
            </a:r>
          </a:p>
        </p:txBody>
      </p:sp>
      <p:sp>
        <p:nvSpPr>
          <p:cNvPr id="19" name="Rectangle 18"/>
          <p:cNvSpPr/>
          <p:nvPr/>
        </p:nvSpPr>
        <p:spPr>
          <a:xfrm>
            <a:off x="6359863" y="3680060"/>
            <a:ext cx="2267427" cy="547577"/>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r>
              <a:rPr lang="en-US" sz="1200" dirty="0"/>
              <a:t>Advanced Web Applications</a:t>
            </a:r>
            <a:endParaRPr lang="en-US" sz="2400" dirty="0"/>
          </a:p>
        </p:txBody>
      </p:sp>
      <p:sp>
        <p:nvSpPr>
          <p:cNvPr id="21" name="Rectangle 20"/>
          <p:cNvSpPr/>
          <p:nvPr/>
        </p:nvSpPr>
        <p:spPr>
          <a:xfrm>
            <a:off x="6374024" y="5209100"/>
            <a:ext cx="2267427" cy="703222"/>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r>
              <a:rPr lang="en-US" sz="1200" dirty="0"/>
              <a:t>Common Gateway Interface</a:t>
            </a:r>
          </a:p>
          <a:p>
            <a:endParaRPr lang="en-US" sz="1200" dirty="0"/>
          </a:p>
        </p:txBody>
      </p:sp>
      <p:sp>
        <p:nvSpPr>
          <p:cNvPr id="23" name="Rectangle 22"/>
          <p:cNvSpPr/>
          <p:nvPr/>
        </p:nvSpPr>
        <p:spPr>
          <a:xfrm>
            <a:off x="6359863" y="6051823"/>
            <a:ext cx="2281588" cy="469822"/>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r>
              <a:rPr lang="en-US" sz="1200" dirty="0"/>
              <a:t>  Advanced Security Issues</a:t>
            </a:r>
            <a:endParaRPr lang="en-US" sz="2400" dirty="0"/>
          </a:p>
        </p:txBody>
      </p:sp>
      <p:sp>
        <p:nvSpPr>
          <p:cNvPr id="25" name="Rectangle 24"/>
          <p:cNvSpPr/>
          <p:nvPr/>
        </p:nvSpPr>
        <p:spPr>
          <a:xfrm>
            <a:off x="7652138" y="2333400"/>
            <a:ext cx="975152" cy="419245"/>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pPr algn="ctr"/>
            <a:r>
              <a:rPr lang="en-US" sz="1200" dirty="0"/>
              <a:t>Review</a:t>
            </a:r>
            <a:endParaRPr lang="en-US" sz="2400" dirty="0"/>
          </a:p>
        </p:txBody>
      </p:sp>
      <p:sp>
        <p:nvSpPr>
          <p:cNvPr id="26" name="TextBox 25"/>
          <p:cNvSpPr txBox="1"/>
          <p:nvPr/>
        </p:nvSpPr>
        <p:spPr>
          <a:xfrm>
            <a:off x="7737491" y="2201877"/>
            <a:ext cx="889799" cy="276999"/>
          </a:xfrm>
          <a:prstGeom prst="rect">
            <a:avLst/>
          </a:prstGeom>
          <a:ln w="12700" cmpd="sng"/>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rgbClr val="000000"/>
                </a:solidFill>
              </a:rPr>
              <a:t>Week13</a:t>
            </a:r>
          </a:p>
        </p:txBody>
      </p:sp>
      <p:sp>
        <p:nvSpPr>
          <p:cNvPr id="27" name="Rectangle 26"/>
          <p:cNvSpPr/>
          <p:nvPr/>
        </p:nvSpPr>
        <p:spPr>
          <a:xfrm>
            <a:off x="7533745" y="2062625"/>
            <a:ext cx="1228027" cy="803613"/>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 </a:t>
            </a:r>
          </a:p>
        </p:txBody>
      </p:sp>
      <p:sp>
        <p:nvSpPr>
          <p:cNvPr id="28" name="Rectangle 27"/>
          <p:cNvSpPr/>
          <p:nvPr/>
        </p:nvSpPr>
        <p:spPr>
          <a:xfrm>
            <a:off x="603159" y="3680059"/>
            <a:ext cx="2261248" cy="547577"/>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1300" dirty="0"/>
              <a:t>Fundamentals – protocol, CS model, etc. </a:t>
            </a:r>
          </a:p>
        </p:txBody>
      </p:sp>
      <p:sp>
        <p:nvSpPr>
          <p:cNvPr id="30" name="Rectangle 29"/>
          <p:cNvSpPr/>
          <p:nvPr/>
        </p:nvSpPr>
        <p:spPr>
          <a:xfrm>
            <a:off x="603158" y="4312842"/>
            <a:ext cx="2267427" cy="669693"/>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r>
              <a:rPr lang="en-US" sz="1200" dirty="0"/>
              <a:t>Human</a:t>
            </a:r>
            <a:r>
              <a:rPr lang="en-US" sz="2400" dirty="0"/>
              <a:t> </a:t>
            </a:r>
            <a:r>
              <a:rPr lang="en-US" sz="1200" dirty="0"/>
              <a:t>Computer Interaction with Web Page Design</a:t>
            </a:r>
          </a:p>
        </p:txBody>
      </p:sp>
      <p:sp>
        <p:nvSpPr>
          <p:cNvPr id="32" name="Rectangle 31"/>
          <p:cNvSpPr/>
          <p:nvPr/>
        </p:nvSpPr>
        <p:spPr>
          <a:xfrm>
            <a:off x="603158" y="5103412"/>
            <a:ext cx="2267427" cy="700423"/>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r>
              <a:rPr lang="en-US" sz="1200" dirty="0"/>
              <a:t>Client-side Scripting Language and Document Object Model</a:t>
            </a:r>
          </a:p>
        </p:txBody>
      </p:sp>
      <p:sp>
        <p:nvSpPr>
          <p:cNvPr id="34" name="Rectangle 33"/>
          <p:cNvSpPr/>
          <p:nvPr/>
        </p:nvSpPr>
        <p:spPr>
          <a:xfrm>
            <a:off x="603158" y="5912322"/>
            <a:ext cx="2267427" cy="668888"/>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r>
              <a:rPr lang="en-US" sz="1200" dirty="0"/>
              <a:t>Server-side Scripting Language and Privilege configuration</a:t>
            </a:r>
            <a:endParaRPr lang="en-US" sz="2400" dirty="0"/>
          </a:p>
        </p:txBody>
      </p:sp>
      <p:sp>
        <p:nvSpPr>
          <p:cNvPr id="36" name="TextBox 35"/>
          <p:cNvSpPr txBox="1"/>
          <p:nvPr/>
        </p:nvSpPr>
        <p:spPr>
          <a:xfrm>
            <a:off x="603158" y="3272325"/>
            <a:ext cx="2261249" cy="292388"/>
          </a:xfrm>
          <a:prstGeom prst="rect">
            <a:avLst/>
          </a:prstGeom>
          <a:solidFill>
            <a:schemeClr val="accent3">
              <a:lumMod val="85000"/>
            </a:schemeClr>
          </a:solidFill>
          <a:ln w="38100" cmpd="sng">
            <a:solidFill>
              <a:srgbClr val="660066"/>
            </a:solidFill>
          </a:ln>
        </p:spPr>
        <p:txBody>
          <a:bodyPr wrap="square" rtlCol="0">
            <a:spAutoFit/>
          </a:bodyPr>
          <a:lstStyle/>
          <a:p>
            <a:pPr algn="ctr"/>
            <a:r>
              <a:rPr lang="en-US" sz="1300" b="1" dirty="0">
                <a:latin typeface="+mj-lt"/>
              </a:rPr>
              <a:t>Basic Web Programming</a:t>
            </a:r>
          </a:p>
        </p:txBody>
      </p:sp>
      <p:sp>
        <p:nvSpPr>
          <p:cNvPr id="37" name="TextBox 36"/>
          <p:cNvSpPr txBox="1"/>
          <p:nvPr/>
        </p:nvSpPr>
        <p:spPr>
          <a:xfrm>
            <a:off x="3475360" y="3279862"/>
            <a:ext cx="2231271" cy="307777"/>
          </a:xfrm>
          <a:prstGeom prst="rect">
            <a:avLst/>
          </a:prstGeom>
          <a:solidFill>
            <a:schemeClr val="accent1">
              <a:lumMod val="90000"/>
            </a:schemeClr>
          </a:solidFill>
          <a:ln w="38100" cmpd="sng">
            <a:solidFill>
              <a:schemeClr val="accent1">
                <a:lumMod val="50000"/>
              </a:schemeClr>
            </a:solidFill>
          </a:ln>
        </p:spPr>
        <p:txBody>
          <a:bodyPr wrap="square" rtlCol="0">
            <a:spAutoFit/>
          </a:bodyPr>
          <a:lstStyle/>
          <a:p>
            <a:pPr algn="ctr"/>
            <a:r>
              <a:rPr lang="en-US" sz="1400" b="1" dirty="0">
                <a:latin typeface="+mj-lt"/>
              </a:rPr>
              <a:t>Web Security</a:t>
            </a:r>
          </a:p>
        </p:txBody>
      </p:sp>
      <p:sp>
        <p:nvSpPr>
          <p:cNvPr id="38" name="TextBox 37"/>
          <p:cNvSpPr txBox="1"/>
          <p:nvPr/>
        </p:nvSpPr>
        <p:spPr>
          <a:xfrm>
            <a:off x="6300192" y="3272326"/>
            <a:ext cx="2461580" cy="292388"/>
          </a:xfrm>
          <a:prstGeom prst="rect">
            <a:avLst/>
          </a:prstGeom>
          <a:solidFill>
            <a:srgbClr val="20E45C"/>
          </a:solidFill>
          <a:ln w="38100" cmpd="sng">
            <a:solidFill>
              <a:srgbClr val="008000"/>
            </a:solidFill>
          </a:ln>
        </p:spPr>
        <p:txBody>
          <a:bodyPr wrap="square" rtlCol="0">
            <a:spAutoFit/>
          </a:bodyPr>
          <a:lstStyle/>
          <a:p>
            <a:pPr algn="ctr"/>
            <a:r>
              <a:rPr lang="en-US" sz="1300" b="1" dirty="0">
                <a:latin typeface="+mj-lt"/>
              </a:rPr>
              <a:t>Adv. Web Programming</a:t>
            </a:r>
          </a:p>
        </p:txBody>
      </p:sp>
      <p:sp>
        <p:nvSpPr>
          <p:cNvPr id="39" name="Rectangle 38"/>
          <p:cNvSpPr/>
          <p:nvPr/>
        </p:nvSpPr>
        <p:spPr>
          <a:xfrm>
            <a:off x="3438749" y="5912323"/>
            <a:ext cx="2267427" cy="668888"/>
          </a:xfrm>
          <a:prstGeom prst="rect">
            <a:avLst/>
          </a:prstGeom>
          <a:ln w="12700" cmpd="sng">
            <a:solidFill>
              <a:schemeClr val="tx1"/>
            </a:solidFill>
          </a:ln>
        </p:spPr>
        <p:style>
          <a:lnRef idx="2">
            <a:schemeClr val="dk1"/>
          </a:lnRef>
          <a:fillRef idx="1">
            <a:schemeClr val="lt1"/>
          </a:fillRef>
          <a:effectRef idx="0">
            <a:schemeClr val="dk1"/>
          </a:effectRef>
          <a:fontRef idx="minor">
            <a:schemeClr val="dk1"/>
          </a:fontRef>
        </p:style>
        <p:txBody>
          <a:bodyPr rtlCol="0" anchor="b"/>
          <a:lstStyle/>
          <a:p>
            <a:r>
              <a:rPr lang="en-US" sz="1200" dirty="0">
                <a:solidFill>
                  <a:schemeClr val="tx1"/>
                </a:solidFill>
              </a:rPr>
              <a:t>Encryption and Authentication</a:t>
            </a:r>
          </a:p>
        </p:txBody>
      </p:sp>
      <p:sp>
        <p:nvSpPr>
          <p:cNvPr id="31" name="Slide Number Placeholder 3">
            <a:extLst>
              <a:ext uri="{FF2B5EF4-FFF2-40B4-BE49-F238E27FC236}">
                <a16:creationId xmlns:a16="http://schemas.microsoft.com/office/drawing/2014/main" id="{499F3C7D-577B-D740-BA03-2EF0B5367E0E}"/>
              </a:ext>
            </a:extLst>
          </p:cNvPr>
          <p:cNvSpPr>
            <a:spLocks noGrp="1"/>
          </p:cNvSpPr>
          <p:nvPr>
            <p:ph type="sldNum" sz="quarter" idx="12"/>
          </p:nvPr>
        </p:nvSpPr>
        <p:spPr>
          <a:xfrm>
            <a:off x="7678616" y="295730"/>
            <a:ext cx="791308" cy="767687"/>
          </a:xfrm>
        </p:spPr>
        <p:txBody>
          <a:bodyPr/>
          <a:lstStyle/>
          <a:p>
            <a:fld id="{5FD889E0-CAB2-4699-909D-B9A88D47ACBE}" type="slidenum">
              <a:rPr lang="en-US" smtClean="0"/>
              <a:t>2</a:t>
            </a:fld>
            <a:endParaRPr lang="en-US" dirty="0"/>
          </a:p>
        </p:txBody>
      </p:sp>
    </p:spTree>
    <p:extLst>
      <p:ext uri="{BB962C8B-B14F-4D97-AF65-F5344CB8AC3E}">
        <p14:creationId xmlns:p14="http://schemas.microsoft.com/office/powerpoint/2010/main" val="131076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
                                        </p:tgtEl>
                                        <p:attrNameLst>
                                          <p:attrName>fillcolor</p:attrName>
                                        </p:attrNameLst>
                                      </p:cBhvr>
                                      <p:to>
                                        <a:schemeClr val="accent2"/>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7"/>
                                        </p:tgtEl>
                                        <p:attrNameLst>
                                          <p:attrName>fillcolor</p:attrName>
                                        </p:attrNameLst>
                                      </p:cBhvr>
                                      <p:to>
                                        <a:schemeClr val="accent2"/>
                                      </p:to>
                                    </p:animClr>
                                    <p:set>
                                      <p:cBhvr>
                                        <p:cTn id="13" dur="2000" fill="hold"/>
                                        <p:tgtEl>
                                          <p:spTgt spid="7"/>
                                        </p:tgtEl>
                                        <p:attrNameLst>
                                          <p:attrName>fill.type</p:attrName>
                                        </p:attrNameLst>
                                      </p:cBhvr>
                                      <p:to>
                                        <p:strVal val="solid"/>
                                      </p:to>
                                    </p:set>
                                    <p:set>
                                      <p:cBhvr>
                                        <p:cTn id="14" dur="2000" fill="hold"/>
                                        <p:tgtEl>
                                          <p:spTgt spid="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6"/>
                                        </p:tgtEl>
                                        <p:attrNameLst>
                                          <p:attrName>fillcolor</p:attrName>
                                        </p:attrNameLst>
                                      </p:cBhvr>
                                      <p:to>
                                        <a:schemeClr val="accent2"/>
                                      </p:to>
                                    </p:animClr>
                                    <p:set>
                                      <p:cBhvr>
                                        <p:cTn id="19" dur="2000" fill="hold"/>
                                        <p:tgtEl>
                                          <p:spTgt spid="6"/>
                                        </p:tgtEl>
                                        <p:attrNameLst>
                                          <p:attrName>fill.type</p:attrName>
                                        </p:attrNameLst>
                                      </p:cBhvr>
                                      <p:to>
                                        <p:strVal val="solid"/>
                                      </p:to>
                                    </p:set>
                                    <p:set>
                                      <p:cBhvr>
                                        <p:cTn id="20" dur="2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Hierarchical Structure</a:t>
            </a:r>
          </a:p>
        </p:txBody>
      </p:sp>
      <p:pic>
        <p:nvPicPr>
          <p:cNvPr id="6" name="Content Placeholder 5"/>
          <p:cNvPicPr>
            <a:picLocks noGrp="1" noChangeAspect="1"/>
          </p:cNvPicPr>
          <p:nvPr>
            <p:ph idx="1"/>
          </p:nvPr>
        </p:nvPicPr>
        <p:blipFill>
          <a:blip r:embed="rId3"/>
          <a:srcRect t="15147" b="15147"/>
          <a:stretch>
            <a:fillRect/>
          </a:stretch>
        </p:blipFill>
        <p:spPr>
          <a:ln>
            <a:solidFill>
              <a:schemeClr val="accent1"/>
            </a:solidFill>
          </a:ln>
        </p:spPr>
      </p:pic>
      <p:sp>
        <p:nvSpPr>
          <p:cNvPr id="5" name="Slide Number Placeholder 3">
            <a:extLst>
              <a:ext uri="{FF2B5EF4-FFF2-40B4-BE49-F238E27FC236}">
                <a16:creationId xmlns:a16="http://schemas.microsoft.com/office/drawing/2014/main" id="{023FEB89-95D8-1645-BE47-AF576CD9E8FC}"/>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20</a:t>
            </a:fld>
            <a:endParaRPr lang="en-US" dirty="0"/>
          </a:p>
        </p:txBody>
      </p:sp>
    </p:spTree>
    <p:extLst>
      <p:ext uri="{BB962C8B-B14F-4D97-AF65-F5344CB8AC3E}">
        <p14:creationId xmlns:p14="http://schemas.microsoft.com/office/powerpoint/2010/main" val="1943667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Database Structure</a:t>
            </a:r>
          </a:p>
        </p:txBody>
      </p:sp>
      <p:sp>
        <p:nvSpPr>
          <p:cNvPr id="3" name="Content Placeholder 2"/>
          <p:cNvSpPr>
            <a:spLocks noGrp="1"/>
          </p:cNvSpPr>
          <p:nvPr>
            <p:ph idx="1"/>
          </p:nvPr>
        </p:nvSpPr>
        <p:spPr/>
        <p:txBody>
          <a:bodyPr/>
          <a:lstStyle/>
          <a:p>
            <a:r>
              <a:rPr lang="en-AU" dirty="0"/>
              <a:t>The most famous example:</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endParaRPr lang="en-US" dirty="0"/>
          </a:p>
        </p:txBody>
      </p:sp>
      <p:pic>
        <p:nvPicPr>
          <p:cNvPr id="6" name="Picture 5"/>
          <p:cNvPicPr>
            <a:picLocks noChangeAspect="1"/>
          </p:cNvPicPr>
          <p:nvPr/>
        </p:nvPicPr>
        <p:blipFill rotWithShape="1">
          <a:blip r:embed="rId3"/>
          <a:srcRect t="12601" b="5767"/>
          <a:stretch/>
        </p:blipFill>
        <p:spPr>
          <a:xfrm>
            <a:off x="287189" y="904647"/>
            <a:ext cx="8399611" cy="5451703"/>
          </a:xfrm>
          <a:prstGeom prst="rect">
            <a:avLst/>
          </a:prstGeom>
        </p:spPr>
        <p:style>
          <a:lnRef idx="2">
            <a:schemeClr val="accent1"/>
          </a:lnRef>
          <a:fillRef idx="1">
            <a:schemeClr val="lt1"/>
          </a:fillRef>
          <a:effectRef idx="0">
            <a:schemeClr val="accent1"/>
          </a:effectRef>
          <a:fontRef idx="minor">
            <a:schemeClr val="dk1"/>
          </a:fontRef>
        </p:style>
      </p:pic>
      <p:pic>
        <p:nvPicPr>
          <p:cNvPr id="7" name="Picture 6"/>
          <p:cNvPicPr>
            <a:picLocks noChangeAspect="1"/>
          </p:cNvPicPr>
          <p:nvPr/>
        </p:nvPicPr>
        <p:blipFill>
          <a:blip r:embed="rId4"/>
          <a:stretch>
            <a:fillRect/>
          </a:stretch>
        </p:blipFill>
        <p:spPr>
          <a:xfrm>
            <a:off x="0" y="1536700"/>
            <a:ext cx="9144000" cy="3761051"/>
          </a:xfrm>
          <a:prstGeom prst="rect">
            <a:avLst/>
          </a:prstGeom>
        </p:spPr>
        <p:style>
          <a:lnRef idx="2">
            <a:schemeClr val="accent1"/>
          </a:lnRef>
          <a:fillRef idx="1">
            <a:schemeClr val="lt1"/>
          </a:fillRef>
          <a:effectRef idx="0">
            <a:schemeClr val="accent1"/>
          </a:effectRef>
          <a:fontRef idx="minor">
            <a:schemeClr val="dk1"/>
          </a:fontRef>
        </p:style>
      </p:pic>
      <p:pic>
        <p:nvPicPr>
          <p:cNvPr id="8" name="Picture 7"/>
          <p:cNvPicPr>
            <a:picLocks noChangeAspect="1"/>
          </p:cNvPicPr>
          <p:nvPr/>
        </p:nvPicPr>
        <p:blipFill rotWithShape="1">
          <a:blip r:embed="rId5"/>
          <a:srcRect l="18174" t="8581"/>
          <a:stretch/>
        </p:blipFill>
        <p:spPr>
          <a:xfrm>
            <a:off x="1661832" y="682906"/>
            <a:ext cx="7482167" cy="6057604"/>
          </a:xfrm>
          <a:prstGeom prst="rect">
            <a:avLst/>
          </a:prstGeom>
          <a:ln>
            <a:solidFill>
              <a:schemeClr val="accent1"/>
            </a:solidFill>
          </a:ln>
        </p:spPr>
      </p:pic>
      <p:sp>
        <p:nvSpPr>
          <p:cNvPr id="9" name="Slide Number Placeholder 3">
            <a:extLst>
              <a:ext uri="{FF2B5EF4-FFF2-40B4-BE49-F238E27FC236}">
                <a16:creationId xmlns:a16="http://schemas.microsoft.com/office/drawing/2014/main" id="{0BC8B163-C608-2140-A4C9-5E1D50F45F41}"/>
              </a:ext>
            </a:extLst>
          </p:cNvPr>
          <p:cNvSpPr txBox="1">
            <a:spLocks/>
          </p:cNvSpPr>
          <p:nvPr/>
        </p:nvSpPr>
        <p:spPr bwMode="gray">
          <a:xfrm>
            <a:off x="7678616" y="295730"/>
            <a:ext cx="791308" cy="767687"/>
          </a:xfrm>
          <a:prstGeom prst="rect">
            <a:avLst/>
          </a:prstGeom>
        </p:spPr>
        <p:txBody>
          <a:bodyPr anchor="b">
            <a:normAutofit/>
          </a:bodyPr>
          <a:lstStyle>
            <a:defPPr>
              <a:defRPr lang="en-US"/>
            </a:defPPr>
            <a:lvl1pPr marL="0" algn="ctr" defTabSz="914400" rtl="0" eaLnBrk="1" latinLnBrk="0" hangingPunct="1">
              <a:defRPr sz="2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FD889E0-CAB2-4699-909D-B9A88D47ACBE}" type="slidenum">
              <a:rPr lang="en-US" smtClean="0"/>
              <a:pPr/>
              <a:t>21</a:t>
            </a:fld>
            <a:endParaRPr lang="en-US" dirty="0"/>
          </a:p>
        </p:txBody>
      </p:sp>
    </p:spTree>
    <p:extLst>
      <p:ext uri="{BB962C8B-B14F-4D97-AF65-F5344CB8AC3E}">
        <p14:creationId xmlns:p14="http://schemas.microsoft.com/office/powerpoint/2010/main" val="22536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Database Structure</a:t>
            </a:r>
          </a:p>
        </p:txBody>
      </p:sp>
      <p:sp>
        <p:nvSpPr>
          <p:cNvPr id="3" name="Content Placeholder 2"/>
          <p:cNvSpPr>
            <a:spLocks noGrp="1"/>
          </p:cNvSpPr>
          <p:nvPr>
            <p:ph idx="1"/>
          </p:nvPr>
        </p:nvSpPr>
        <p:spPr/>
        <p:txBody>
          <a:bodyPr>
            <a:normAutofit/>
          </a:bodyPr>
          <a:lstStyle/>
          <a:p>
            <a:r>
              <a:rPr lang="en-AU" dirty="0"/>
              <a:t>Pages are accessed directly and individually, via various search methods, e.g.</a:t>
            </a:r>
          </a:p>
          <a:p>
            <a:pPr lvl="1"/>
            <a:r>
              <a:rPr lang="en-AU" dirty="0"/>
              <a:t>A search form</a:t>
            </a:r>
          </a:p>
          <a:p>
            <a:pPr lvl="1"/>
            <a:r>
              <a:rPr lang="en-AU" dirty="0"/>
              <a:t>Alphabetic listing</a:t>
            </a:r>
          </a:p>
          <a:p>
            <a:pPr lvl="1"/>
            <a:r>
              <a:rPr lang="en-AU" dirty="0"/>
              <a:t>Time-based listing</a:t>
            </a:r>
          </a:p>
          <a:p>
            <a:r>
              <a:rPr lang="en-AU" dirty="0"/>
              <a:t>The user types or selects what they are looking for, and are given that content</a:t>
            </a:r>
          </a:p>
          <a:p>
            <a:pPr lvl="1"/>
            <a:r>
              <a:rPr lang="en-AU" dirty="0"/>
              <a:t>Ideally, everything can be found in one click</a:t>
            </a:r>
          </a:p>
        </p:txBody>
      </p:sp>
      <p:sp>
        <p:nvSpPr>
          <p:cNvPr id="4" name="Slide Number Placeholder 3">
            <a:extLst>
              <a:ext uri="{FF2B5EF4-FFF2-40B4-BE49-F238E27FC236}">
                <a16:creationId xmlns:a16="http://schemas.microsoft.com/office/drawing/2014/main" id="{4E567F86-4527-6448-B88A-368AF55D7B62}"/>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22</a:t>
            </a:fld>
            <a:endParaRPr lang="en-US" dirty="0"/>
          </a:p>
        </p:txBody>
      </p:sp>
    </p:spTree>
    <p:extLst>
      <p:ext uri="{BB962C8B-B14F-4D97-AF65-F5344CB8AC3E}">
        <p14:creationId xmlns:p14="http://schemas.microsoft.com/office/powerpoint/2010/main" val="2411154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Database Structure</a:t>
            </a:r>
          </a:p>
        </p:txBody>
      </p:sp>
      <p:sp>
        <p:nvSpPr>
          <p:cNvPr id="3" name="Content Placeholder 2"/>
          <p:cNvSpPr>
            <a:spLocks noGrp="1"/>
          </p:cNvSpPr>
          <p:nvPr>
            <p:ph idx="1"/>
          </p:nvPr>
        </p:nvSpPr>
        <p:spPr/>
        <p:txBody>
          <a:bodyPr>
            <a:normAutofit lnSpcReduction="10000"/>
          </a:bodyPr>
          <a:lstStyle/>
          <a:p>
            <a:r>
              <a:rPr lang="en-AU" dirty="0"/>
              <a:t>This structure is most commonly implemented through search forms</a:t>
            </a:r>
          </a:p>
          <a:p>
            <a:r>
              <a:rPr lang="en-AU" dirty="0"/>
              <a:t>However the searching functionality may be left up to the user</a:t>
            </a:r>
          </a:p>
          <a:p>
            <a:pPr lvl="1"/>
            <a:r>
              <a:rPr lang="en-AU" dirty="0" err="1"/>
              <a:t>Ctrl+F</a:t>
            </a:r>
            <a:r>
              <a:rPr lang="en-AU" dirty="0"/>
              <a:t>/ </a:t>
            </a:r>
            <a:r>
              <a:rPr lang="en-AU" dirty="0" err="1"/>
              <a:t>Command+F</a:t>
            </a:r>
            <a:endParaRPr lang="en-AU" dirty="0"/>
          </a:p>
          <a:p>
            <a:pPr lvl="1"/>
            <a:r>
              <a:rPr lang="en-AU" dirty="0"/>
              <a:t>Manual scrolling and scanning</a:t>
            </a:r>
          </a:p>
          <a:p>
            <a:r>
              <a:rPr lang="en-AU" dirty="0"/>
              <a:t>can be frustrating:</a:t>
            </a:r>
          </a:p>
          <a:p>
            <a:pPr lvl="1"/>
            <a:r>
              <a:rPr lang="en-AU" dirty="0"/>
              <a:t>If you don’t know the right search terms, you may not be able to tell whether the content even exists</a:t>
            </a:r>
          </a:p>
          <a:p>
            <a:pPr lvl="1"/>
            <a:r>
              <a:rPr lang="en-AU" dirty="0"/>
              <a:t>Imprecise search results or long listings can easily result in a </a:t>
            </a:r>
            <a:r>
              <a:rPr lang="en-AU" dirty="0" err="1"/>
              <a:t>tl;dr</a:t>
            </a:r>
            <a:r>
              <a:rPr lang="en-AU" dirty="0"/>
              <a:t> attitude</a:t>
            </a:r>
          </a:p>
          <a:p>
            <a:endParaRPr lang="en-AU" dirty="0"/>
          </a:p>
        </p:txBody>
      </p:sp>
      <p:sp>
        <p:nvSpPr>
          <p:cNvPr id="4" name="Slide Number Placeholder 3">
            <a:extLst>
              <a:ext uri="{FF2B5EF4-FFF2-40B4-BE49-F238E27FC236}">
                <a16:creationId xmlns:a16="http://schemas.microsoft.com/office/drawing/2014/main" id="{6FC6E02E-71B5-A14D-9F08-BA876B6515E9}"/>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23</a:t>
            </a:fld>
            <a:endParaRPr lang="en-US" dirty="0"/>
          </a:p>
        </p:txBody>
      </p:sp>
    </p:spTree>
    <p:extLst>
      <p:ext uri="{BB962C8B-B14F-4D97-AF65-F5344CB8AC3E}">
        <p14:creationId xmlns:p14="http://schemas.microsoft.com/office/powerpoint/2010/main" val="1323750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Hypertext Structure</a:t>
            </a:r>
          </a:p>
        </p:txBody>
      </p:sp>
      <p:sp>
        <p:nvSpPr>
          <p:cNvPr id="3" name="Content Placeholder 2"/>
          <p:cNvSpPr>
            <a:spLocks noGrp="1"/>
          </p:cNvSpPr>
          <p:nvPr>
            <p:ph idx="1"/>
          </p:nvPr>
        </p:nvSpPr>
        <p:spPr/>
        <p:txBody>
          <a:bodyPr/>
          <a:lstStyle/>
          <a:p>
            <a:r>
              <a:rPr lang="en-AU" dirty="0"/>
              <a:t>Content is connected and accessed through hyperlinks</a:t>
            </a:r>
          </a:p>
          <a:p>
            <a:r>
              <a:rPr lang="en-AU" dirty="0"/>
              <a:t>This is a much more ad-hoc structure than either a hierarchy or database</a:t>
            </a:r>
          </a:p>
          <a:p>
            <a:r>
              <a:rPr lang="en-AU" dirty="0"/>
              <a:t>Clearly not an effective structural choice by itself</a:t>
            </a:r>
          </a:p>
          <a:p>
            <a:r>
              <a:rPr lang="en-AU" dirty="0"/>
              <a:t>Works well in combination with other options</a:t>
            </a:r>
          </a:p>
        </p:txBody>
      </p:sp>
      <p:sp>
        <p:nvSpPr>
          <p:cNvPr id="4" name="Slide Number Placeholder 3">
            <a:extLst>
              <a:ext uri="{FF2B5EF4-FFF2-40B4-BE49-F238E27FC236}">
                <a16:creationId xmlns:a16="http://schemas.microsoft.com/office/drawing/2014/main" id="{5F4E5E72-2A48-BC47-AC0F-306060108B1F}"/>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24</a:t>
            </a:fld>
            <a:endParaRPr lang="en-US" dirty="0"/>
          </a:p>
        </p:txBody>
      </p:sp>
    </p:spTree>
    <p:extLst>
      <p:ext uri="{BB962C8B-B14F-4D97-AF65-F5344CB8AC3E}">
        <p14:creationId xmlns:p14="http://schemas.microsoft.com/office/powerpoint/2010/main" val="1729569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Hypertext Structure</a:t>
            </a:r>
          </a:p>
        </p:txBody>
      </p:sp>
      <p:sp>
        <p:nvSpPr>
          <p:cNvPr id="3" name="Content Placeholder 2"/>
          <p:cNvSpPr>
            <a:spLocks noGrp="1"/>
          </p:cNvSpPr>
          <p:nvPr>
            <p:ph idx="1"/>
          </p:nvPr>
        </p:nvSpPr>
        <p:spPr>
          <a:xfrm>
            <a:off x="457200" y="2913521"/>
            <a:ext cx="2809498" cy="1928782"/>
          </a:xfrm>
        </p:spPr>
        <p:txBody>
          <a:bodyPr/>
          <a:lstStyle/>
          <a:p>
            <a:r>
              <a:rPr lang="en-AU" dirty="0"/>
              <a:t>Structural links can be added anywhere</a:t>
            </a:r>
          </a:p>
        </p:txBody>
      </p:sp>
      <p:grpSp>
        <p:nvGrpSpPr>
          <p:cNvPr id="4" name="Group 3"/>
          <p:cNvGrpSpPr/>
          <p:nvPr/>
        </p:nvGrpSpPr>
        <p:grpSpPr>
          <a:xfrm>
            <a:off x="2487387" y="2143137"/>
            <a:ext cx="6794124" cy="4341563"/>
            <a:chOff x="1318361" y="1828800"/>
            <a:chExt cx="7291372" cy="4659313"/>
          </a:xfrm>
        </p:grpSpPr>
        <p:sp>
          <p:nvSpPr>
            <p:cNvPr id="5" name="Text Box 26"/>
            <p:cNvSpPr txBox="1">
              <a:spLocks noChangeArrowheads="1"/>
            </p:cNvSpPr>
            <p:nvPr/>
          </p:nvSpPr>
          <p:spPr bwMode="auto">
            <a:xfrm>
              <a:off x="4191000" y="1828800"/>
              <a:ext cx="1524000" cy="392113"/>
            </a:xfrm>
            <a:prstGeom prst="rect">
              <a:avLst/>
            </a:prstGeom>
            <a:solidFill>
              <a:schemeClr val="accent6">
                <a:lumMod val="60000"/>
                <a:lumOff val="40000"/>
              </a:schemeClr>
            </a:solidFill>
            <a:ln w="25400">
              <a:solidFill>
                <a:srgbClr val="000000"/>
              </a:solidFill>
              <a:miter lim="800000"/>
              <a:headEnd/>
              <a:tailEnd type="none" w="med" len="lg"/>
            </a:ln>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dirty="0">
                  <a:latin typeface="Tahoma" pitchFamily="34" charset="0"/>
                </a:rPr>
                <a:t>Homepage</a:t>
              </a:r>
              <a:endParaRPr lang="en-US" sz="1200" dirty="0">
                <a:latin typeface="Tahoma" pitchFamily="34" charset="0"/>
              </a:endParaRPr>
            </a:p>
          </p:txBody>
        </p:sp>
        <p:sp>
          <p:nvSpPr>
            <p:cNvPr id="6" name="Line 27"/>
            <p:cNvSpPr>
              <a:spLocks noChangeShapeType="1"/>
            </p:cNvSpPr>
            <p:nvPr/>
          </p:nvSpPr>
          <p:spPr bwMode="auto">
            <a:xfrm>
              <a:off x="3962400" y="2514600"/>
              <a:ext cx="1905000" cy="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7" name="Line 28"/>
            <p:cNvSpPr>
              <a:spLocks noChangeShapeType="1"/>
            </p:cNvSpPr>
            <p:nvPr/>
          </p:nvSpPr>
          <p:spPr bwMode="auto">
            <a:xfrm>
              <a:off x="3962400" y="2514600"/>
              <a:ext cx="1588"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8" name="Line 29"/>
            <p:cNvSpPr>
              <a:spLocks noChangeShapeType="1"/>
            </p:cNvSpPr>
            <p:nvPr/>
          </p:nvSpPr>
          <p:spPr bwMode="auto">
            <a:xfrm>
              <a:off x="5867400" y="2514600"/>
              <a:ext cx="1588"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9" name="Line 30"/>
            <p:cNvSpPr>
              <a:spLocks noChangeShapeType="1"/>
            </p:cNvSpPr>
            <p:nvPr/>
          </p:nvSpPr>
          <p:spPr bwMode="auto">
            <a:xfrm>
              <a:off x="4953000" y="2209800"/>
              <a:ext cx="1588" cy="3048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0" name="Text Box 31"/>
            <p:cNvSpPr txBox="1">
              <a:spLocks noChangeArrowheads="1"/>
            </p:cNvSpPr>
            <p:nvPr/>
          </p:nvSpPr>
          <p:spPr bwMode="auto">
            <a:xfrm>
              <a:off x="3352800" y="28956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A</a:t>
              </a:r>
              <a:endParaRPr lang="en-US" sz="1200">
                <a:latin typeface="Tahoma" pitchFamily="34" charset="0"/>
              </a:endParaRPr>
            </a:p>
          </p:txBody>
        </p:sp>
        <p:sp>
          <p:nvSpPr>
            <p:cNvPr id="11" name="Line 32"/>
            <p:cNvSpPr>
              <a:spLocks noChangeShapeType="1"/>
            </p:cNvSpPr>
            <p:nvPr/>
          </p:nvSpPr>
          <p:spPr bwMode="auto">
            <a:xfrm>
              <a:off x="2971800" y="3581400"/>
              <a:ext cx="1828800" cy="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2" name="Line 33"/>
            <p:cNvSpPr>
              <a:spLocks noChangeShapeType="1"/>
            </p:cNvSpPr>
            <p:nvPr/>
          </p:nvSpPr>
          <p:spPr bwMode="auto">
            <a:xfrm>
              <a:off x="2971800" y="35814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3" name="Line 34"/>
            <p:cNvSpPr>
              <a:spLocks noChangeShapeType="1"/>
            </p:cNvSpPr>
            <p:nvPr/>
          </p:nvSpPr>
          <p:spPr bwMode="auto">
            <a:xfrm>
              <a:off x="4800600" y="35814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4" name="Line 35"/>
            <p:cNvSpPr>
              <a:spLocks noChangeShapeType="1"/>
            </p:cNvSpPr>
            <p:nvPr/>
          </p:nvSpPr>
          <p:spPr bwMode="auto">
            <a:xfrm>
              <a:off x="3962400" y="3276600"/>
              <a:ext cx="0" cy="3048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5" name="Line 36"/>
            <p:cNvSpPr>
              <a:spLocks noChangeShapeType="1"/>
            </p:cNvSpPr>
            <p:nvPr/>
          </p:nvSpPr>
          <p:spPr bwMode="auto">
            <a:xfrm>
              <a:off x="3810000" y="4648200"/>
              <a:ext cx="1905000" cy="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6" name="Line 37"/>
            <p:cNvSpPr>
              <a:spLocks noChangeShapeType="1"/>
            </p:cNvSpPr>
            <p:nvPr/>
          </p:nvSpPr>
          <p:spPr bwMode="auto">
            <a:xfrm>
              <a:off x="3810000" y="46482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7" name="Line 38"/>
            <p:cNvSpPr>
              <a:spLocks noChangeShapeType="1"/>
            </p:cNvSpPr>
            <p:nvPr/>
          </p:nvSpPr>
          <p:spPr bwMode="auto">
            <a:xfrm>
              <a:off x="5715000" y="46482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8" name="Line 39"/>
            <p:cNvSpPr>
              <a:spLocks noChangeShapeType="1"/>
            </p:cNvSpPr>
            <p:nvPr/>
          </p:nvSpPr>
          <p:spPr bwMode="auto">
            <a:xfrm>
              <a:off x="4800600" y="4343400"/>
              <a:ext cx="0" cy="3048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19" name="Line 40"/>
            <p:cNvSpPr>
              <a:spLocks noChangeShapeType="1"/>
            </p:cNvSpPr>
            <p:nvPr/>
          </p:nvSpPr>
          <p:spPr bwMode="auto">
            <a:xfrm>
              <a:off x="4724400" y="5715000"/>
              <a:ext cx="1905000" cy="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0" name="Line 41"/>
            <p:cNvSpPr>
              <a:spLocks noChangeShapeType="1"/>
            </p:cNvSpPr>
            <p:nvPr/>
          </p:nvSpPr>
          <p:spPr bwMode="auto">
            <a:xfrm>
              <a:off x="4724400" y="57150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1" name="Line 42"/>
            <p:cNvSpPr>
              <a:spLocks noChangeShapeType="1"/>
            </p:cNvSpPr>
            <p:nvPr/>
          </p:nvSpPr>
          <p:spPr bwMode="auto">
            <a:xfrm>
              <a:off x="6629400" y="5715000"/>
              <a:ext cx="0" cy="3810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2" name="Line 43"/>
            <p:cNvSpPr>
              <a:spLocks noChangeShapeType="1"/>
            </p:cNvSpPr>
            <p:nvPr/>
          </p:nvSpPr>
          <p:spPr bwMode="auto">
            <a:xfrm>
              <a:off x="5715000" y="5410200"/>
              <a:ext cx="0" cy="304800"/>
            </a:xfrm>
            <a:prstGeom prst="line">
              <a:avLst/>
            </a:prstGeom>
            <a:noFill/>
            <a:ln w="25400">
              <a:solidFill>
                <a:schemeClr val="tx1"/>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23" name="Text Box 44"/>
            <p:cNvSpPr txBox="1">
              <a:spLocks noChangeArrowheads="1"/>
            </p:cNvSpPr>
            <p:nvPr/>
          </p:nvSpPr>
          <p:spPr bwMode="auto">
            <a:xfrm>
              <a:off x="5257800" y="28956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B</a:t>
              </a:r>
            </a:p>
          </p:txBody>
        </p:sp>
        <p:sp>
          <p:nvSpPr>
            <p:cNvPr id="24" name="Text Box 45"/>
            <p:cNvSpPr txBox="1">
              <a:spLocks noChangeArrowheads="1"/>
            </p:cNvSpPr>
            <p:nvPr/>
          </p:nvSpPr>
          <p:spPr bwMode="auto">
            <a:xfrm>
              <a:off x="2362200" y="39624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C</a:t>
              </a:r>
              <a:endParaRPr lang="en-US" sz="1200">
                <a:latin typeface="Tahoma" pitchFamily="34" charset="0"/>
              </a:endParaRPr>
            </a:p>
          </p:txBody>
        </p:sp>
        <p:sp>
          <p:nvSpPr>
            <p:cNvPr id="25" name="Text Box 46"/>
            <p:cNvSpPr txBox="1">
              <a:spLocks noChangeArrowheads="1"/>
            </p:cNvSpPr>
            <p:nvPr/>
          </p:nvSpPr>
          <p:spPr bwMode="auto">
            <a:xfrm>
              <a:off x="4191000" y="39624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D</a:t>
              </a:r>
              <a:endParaRPr lang="en-US" sz="1200">
                <a:latin typeface="Tahoma" pitchFamily="34" charset="0"/>
              </a:endParaRPr>
            </a:p>
          </p:txBody>
        </p:sp>
        <p:sp>
          <p:nvSpPr>
            <p:cNvPr id="26" name="Text Box 47"/>
            <p:cNvSpPr txBox="1">
              <a:spLocks noChangeArrowheads="1"/>
            </p:cNvSpPr>
            <p:nvPr/>
          </p:nvSpPr>
          <p:spPr bwMode="auto">
            <a:xfrm>
              <a:off x="3200400" y="50292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E</a:t>
              </a:r>
              <a:endParaRPr lang="en-US" sz="1200">
                <a:latin typeface="Tahoma" pitchFamily="34" charset="0"/>
              </a:endParaRPr>
            </a:p>
          </p:txBody>
        </p:sp>
        <p:sp>
          <p:nvSpPr>
            <p:cNvPr id="27" name="Text Box 48"/>
            <p:cNvSpPr txBox="1">
              <a:spLocks noChangeArrowheads="1"/>
            </p:cNvSpPr>
            <p:nvPr/>
          </p:nvSpPr>
          <p:spPr bwMode="auto">
            <a:xfrm>
              <a:off x="5029200" y="50292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F</a:t>
              </a:r>
              <a:endParaRPr lang="en-US" sz="1200">
                <a:latin typeface="Tahoma" pitchFamily="34" charset="0"/>
              </a:endParaRPr>
            </a:p>
          </p:txBody>
        </p:sp>
        <p:sp>
          <p:nvSpPr>
            <p:cNvPr id="28" name="Text Box 49"/>
            <p:cNvSpPr txBox="1">
              <a:spLocks noChangeArrowheads="1"/>
            </p:cNvSpPr>
            <p:nvPr/>
          </p:nvSpPr>
          <p:spPr bwMode="auto">
            <a:xfrm>
              <a:off x="4114800" y="6096000"/>
              <a:ext cx="1219200" cy="392113"/>
            </a:xfrm>
            <a:prstGeom prst="rect">
              <a:avLst/>
            </a:prstGeom>
            <a:noFill/>
            <a:ln w="25400">
              <a:solidFill>
                <a:srgbClr val="000000"/>
              </a:solidFill>
              <a:miter lim="800000"/>
              <a:headEnd/>
              <a:tailEnd type="none" w="med" len="lg"/>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G</a:t>
              </a:r>
              <a:endParaRPr lang="en-US" sz="1200">
                <a:latin typeface="Tahoma" pitchFamily="34" charset="0"/>
              </a:endParaRPr>
            </a:p>
          </p:txBody>
        </p:sp>
        <p:sp>
          <p:nvSpPr>
            <p:cNvPr id="29" name="Text Box 50"/>
            <p:cNvSpPr txBox="1">
              <a:spLocks noChangeArrowheads="1"/>
            </p:cNvSpPr>
            <p:nvPr/>
          </p:nvSpPr>
          <p:spPr bwMode="auto">
            <a:xfrm>
              <a:off x="6019800" y="6096000"/>
              <a:ext cx="1219200" cy="392113"/>
            </a:xfrm>
            <a:prstGeom prst="rect">
              <a:avLst/>
            </a:prstGeom>
            <a:solidFill>
              <a:schemeClr val="accent2"/>
            </a:solidFill>
            <a:ln w="25400">
              <a:solidFill>
                <a:srgbClr val="000000"/>
              </a:solidFill>
              <a:miter lim="800000"/>
              <a:headEnd/>
              <a:tailEnd type="none" w="med" len="lg"/>
            </a:ln>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spcBef>
                  <a:spcPct val="50000"/>
                </a:spcBef>
              </a:pPr>
              <a:r>
                <a:rPr lang="en-US" sz="1800" b="1">
                  <a:latin typeface="Tahoma" pitchFamily="34" charset="0"/>
                </a:rPr>
                <a:t>H</a:t>
              </a:r>
              <a:endParaRPr lang="en-US" sz="1200">
                <a:latin typeface="Tahoma" pitchFamily="34" charset="0"/>
              </a:endParaRPr>
            </a:p>
          </p:txBody>
        </p:sp>
        <p:sp>
          <p:nvSpPr>
            <p:cNvPr id="30" name="Line 52"/>
            <p:cNvSpPr>
              <a:spLocks noChangeShapeType="1"/>
            </p:cNvSpPr>
            <p:nvPr/>
          </p:nvSpPr>
          <p:spPr bwMode="auto">
            <a:xfrm flipH="1">
              <a:off x="6934200" y="1981200"/>
              <a:ext cx="0" cy="4114800"/>
            </a:xfrm>
            <a:prstGeom prst="line">
              <a:avLst/>
            </a:prstGeom>
            <a:noFill/>
            <a:ln w="50800">
              <a:solidFill>
                <a:schemeClr val="hlink"/>
              </a:solidFill>
              <a:round/>
              <a:headEnd/>
              <a:tailEnd type="triangle" w="med" len="lg"/>
            </a:ln>
            <a:extLst>
              <a:ext uri="{909E8E84-426E-40dd-AFC4-6F175D3DCCD1}">
                <a14:hiddenFill xmlns:a14="http://schemas.microsoft.com/office/drawing/2010/main" xmlns="">
                  <a:noFill/>
                </a14:hiddenFill>
              </a:ext>
            </a:extLst>
          </p:spPr>
          <p:txBody>
            <a:bodyPr/>
            <a:lstStyle/>
            <a:p>
              <a:endParaRPr lang="en-AU"/>
            </a:p>
          </p:txBody>
        </p:sp>
        <p:sp>
          <p:nvSpPr>
            <p:cNvPr id="31" name="Line 53"/>
            <p:cNvSpPr>
              <a:spLocks noChangeShapeType="1"/>
            </p:cNvSpPr>
            <p:nvPr/>
          </p:nvSpPr>
          <p:spPr bwMode="auto">
            <a:xfrm>
              <a:off x="5715000" y="1981200"/>
              <a:ext cx="1219200" cy="0"/>
            </a:xfrm>
            <a:prstGeom prst="line">
              <a:avLst/>
            </a:prstGeom>
            <a:noFill/>
            <a:ln w="50800">
              <a:solidFill>
                <a:schemeClr val="hlink"/>
              </a:solidFill>
              <a:round/>
              <a:headEnd/>
              <a:tailEnd type="none" w="med" len="lg"/>
            </a:ln>
            <a:extLst>
              <a:ext uri="{909E8E84-426E-40dd-AFC4-6F175D3DCCD1}">
                <a14:hiddenFill xmlns:a14="http://schemas.microsoft.com/office/drawing/2010/main" xmlns="">
                  <a:noFill/>
                </a14:hiddenFill>
              </a:ext>
            </a:extLst>
          </p:spPr>
          <p:txBody>
            <a:bodyPr/>
            <a:lstStyle/>
            <a:p>
              <a:endParaRPr lang="en-AU"/>
            </a:p>
          </p:txBody>
        </p:sp>
        <p:sp>
          <p:nvSpPr>
            <p:cNvPr id="32" name="Text Box 54"/>
            <p:cNvSpPr txBox="1">
              <a:spLocks noChangeArrowheads="1"/>
            </p:cNvSpPr>
            <p:nvPr/>
          </p:nvSpPr>
          <p:spPr bwMode="auto">
            <a:xfrm>
              <a:off x="6891115" y="3261146"/>
              <a:ext cx="1718618" cy="4293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lgn="l">
                <a:spcBef>
                  <a:spcPct val="50000"/>
                </a:spcBef>
              </a:pPr>
              <a:r>
                <a:rPr lang="en-US" sz="2000" dirty="0">
                  <a:latin typeface="Tahoma" pitchFamily="34" charset="0"/>
                </a:rPr>
                <a:t>Ad Hoc Link</a:t>
              </a:r>
              <a:endParaRPr lang="en-US" sz="2000" dirty="0">
                <a:latin typeface="Times New Roman" pitchFamily="18" charset="0"/>
              </a:endParaRPr>
            </a:p>
          </p:txBody>
        </p:sp>
        <p:sp>
          <p:nvSpPr>
            <p:cNvPr id="33" name="Line 55"/>
            <p:cNvSpPr>
              <a:spLocks noChangeShapeType="1"/>
            </p:cNvSpPr>
            <p:nvPr/>
          </p:nvSpPr>
          <p:spPr bwMode="auto">
            <a:xfrm>
              <a:off x="3581400" y="4191000"/>
              <a:ext cx="1447800" cy="1066800"/>
            </a:xfrm>
            <a:prstGeom prst="line">
              <a:avLst/>
            </a:prstGeom>
            <a:noFill/>
            <a:ln w="50800">
              <a:solidFill>
                <a:schemeClr val="hlink"/>
              </a:solidFill>
              <a:round/>
              <a:headEnd/>
              <a:tailEnd type="triangle" w="med" len="lg"/>
            </a:ln>
            <a:extLst>
              <a:ext uri="{909E8E84-426E-40dd-AFC4-6F175D3DCCD1}">
                <a14:hiddenFill xmlns:a14="http://schemas.microsoft.com/office/drawing/2010/main" xmlns="">
                  <a:noFill/>
                </a14:hiddenFill>
              </a:ext>
            </a:extLst>
          </p:spPr>
          <p:txBody>
            <a:bodyPr/>
            <a:lstStyle/>
            <a:p>
              <a:endParaRPr lang="en-AU"/>
            </a:p>
          </p:txBody>
        </p:sp>
        <p:sp>
          <p:nvSpPr>
            <p:cNvPr id="34" name="Text Box 56"/>
            <p:cNvSpPr txBox="1">
              <a:spLocks noChangeArrowheads="1"/>
            </p:cNvSpPr>
            <p:nvPr/>
          </p:nvSpPr>
          <p:spPr bwMode="auto">
            <a:xfrm>
              <a:off x="1318361" y="4455671"/>
              <a:ext cx="2514601" cy="4293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a:defRPr>
              </a:lvl1pPr>
              <a:lvl2pPr marL="742950" indent="-285750">
                <a:defRPr sz="2400">
                  <a:solidFill>
                    <a:schemeClr val="tx1"/>
                  </a:solidFill>
                  <a:latin typeface="Times"/>
                </a:defRPr>
              </a:lvl2pPr>
              <a:lvl3pPr marL="1143000" indent="-228600">
                <a:defRPr sz="2400">
                  <a:solidFill>
                    <a:schemeClr val="tx1"/>
                  </a:solidFill>
                  <a:latin typeface="Times"/>
                </a:defRPr>
              </a:lvl3pPr>
              <a:lvl4pPr marL="1600200" indent="-228600">
                <a:defRPr sz="2400">
                  <a:solidFill>
                    <a:schemeClr val="tx1"/>
                  </a:solidFill>
                  <a:latin typeface="Times"/>
                </a:defRPr>
              </a:lvl4pPr>
              <a:lvl5pPr marL="2057400" indent="-228600">
                <a:defRPr sz="2400">
                  <a:solidFill>
                    <a:schemeClr val="tx1"/>
                  </a:solidFill>
                  <a:latin typeface="Times"/>
                </a:defRPr>
              </a:lvl5pPr>
              <a:lvl6pPr marL="2514600" indent="-228600" algn="ctr" eaLnBrk="0" fontAlgn="base" hangingPunct="0">
                <a:spcBef>
                  <a:spcPct val="0"/>
                </a:spcBef>
                <a:spcAft>
                  <a:spcPct val="0"/>
                </a:spcAft>
                <a:defRPr sz="2400">
                  <a:solidFill>
                    <a:schemeClr val="tx1"/>
                  </a:solidFill>
                  <a:latin typeface="Times"/>
                </a:defRPr>
              </a:lvl6pPr>
              <a:lvl7pPr marL="2971800" indent="-228600" algn="ctr" eaLnBrk="0" fontAlgn="base" hangingPunct="0">
                <a:spcBef>
                  <a:spcPct val="0"/>
                </a:spcBef>
                <a:spcAft>
                  <a:spcPct val="0"/>
                </a:spcAft>
                <a:defRPr sz="2400">
                  <a:solidFill>
                    <a:schemeClr val="tx1"/>
                  </a:solidFill>
                  <a:latin typeface="Times"/>
                </a:defRPr>
              </a:lvl7pPr>
              <a:lvl8pPr marL="3429000" indent="-228600" algn="ctr" eaLnBrk="0" fontAlgn="base" hangingPunct="0">
                <a:spcBef>
                  <a:spcPct val="0"/>
                </a:spcBef>
                <a:spcAft>
                  <a:spcPct val="0"/>
                </a:spcAft>
                <a:defRPr sz="2400">
                  <a:solidFill>
                    <a:schemeClr val="tx1"/>
                  </a:solidFill>
                  <a:latin typeface="Times"/>
                </a:defRPr>
              </a:lvl8pPr>
              <a:lvl9pPr marL="3886200" indent="-228600" algn="ctr" eaLnBrk="0" fontAlgn="base" hangingPunct="0">
                <a:spcBef>
                  <a:spcPct val="0"/>
                </a:spcBef>
                <a:spcAft>
                  <a:spcPct val="0"/>
                </a:spcAft>
                <a:defRPr sz="2400">
                  <a:solidFill>
                    <a:schemeClr val="tx1"/>
                  </a:solidFill>
                  <a:latin typeface="Times"/>
                </a:defRPr>
              </a:lvl9pPr>
            </a:lstStyle>
            <a:p>
              <a:pPr algn="l">
                <a:spcBef>
                  <a:spcPct val="50000"/>
                </a:spcBef>
              </a:pPr>
              <a:r>
                <a:rPr lang="en-US" sz="2000" dirty="0">
                  <a:latin typeface="Tahoma" pitchFamily="34" charset="0"/>
                </a:rPr>
                <a:t>Ad Hoc Link</a:t>
              </a:r>
              <a:endParaRPr lang="en-US" sz="2000" dirty="0">
                <a:latin typeface="Times New Roman" pitchFamily="18" charset="0"/>
              </a:endParaRPr>
            </a:p>
          </p:txBody>
        </p:sp>
      </p:grpSp>
      <p:sp>
        <p:nvSpPr>
          <p:cNvPr id="35" name="Slide Number Placeholder 3">
            <a:extLst>
              <a:ext uri="{FF2B5EF4-FFF2-40B4-BE49-F238E27FC236}">
                <a16:creationId xmlns:a16="http://schemas.microsoft.com/office/drawing/2014/main" id="{6D959354-64CD-6C45-8296-F38930A457CC}"/>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25</a:t>
            </a:fld>
            <a:endParaRPr lang="en-US" dirty="0"/>
          </a:p>
        </p:txBody>
      </p:sp>
    </p:spTree>
    <p:extLst>
      <p:ext uri="{BB962C8B-B14F-4D97-AF65-F5344CB8AC3E}">
        <p14:creationId xmlns:p14="http://schemas.microsoft.com/office/powerpoint/2010/main" val="54125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Hypertext Structure</a:t>
            </a:r>
          </a:p>
        </p:txBody>
      </p:sp>
      <p:sp>
        <p:nvSpPr>
          <p:cNvPr id="3" name="Content Placeholder 2"/>
          <p:cNvSpPr>
            <a:spLocks noGrp="1"/>
          </p:cNvSpPr>
          <p:nvPr>
            <p:ph idx="1"/>
          </p:nvPr>
        </p:nvSpPr>
        <p:spPr/>
        <p:txBody>
          <a:bodyPr/>
          <a:lstStyle/>
          <a:p>
            <a:r>
              <a:rPr lang="en-AU" dirty="0"/>
              <a:t>Provides flexibility to other designs</a:t>
            </a:r>
          </a:p>
          <a:p>
            <a:r>
              <a:rPr lang="en-AU" dirty="0"/>
              <a:t>Reduces number of clicks required to access important or commonly required pages</a:t>
            </a:r>
          </a:p>
          <a:p>
            <a:endParaRPr lang="en-AU" dirty="0"/>
          </a:p>
          <a:p>
            <a:r>
              <a:rPr lang="en-AU" dirty="0"/>
              <a:t>Can become confusing very quickly</a:t>
            </a:r>
          </a:p>
          <a:p>
            <a:pPr lvl="1"/>
            <a:r>
              <a:rPr lang="en-AU" dirty="0"/>
              <a:t>How did I get here? Where am I in the site?</a:t>
            </a:r>
          </a:p>
        </p:txBody>
      </p:sp>
      <p:sp>
        <p:nvSpPr>
          <p:cNvPr id="4" name="Slide Number Placeholder 3">
            <a:extLst>
              <a:ext uri="{FF2B5EF4-FFF2-40B4-BE49-F238E27FC236}">
                <a16:creationId xmlns:a16="http://schemas.microsoft.com/office/drawing/2014/main" id="{9E4454E5-EC6A-1A47-9316-319A583B532D}"/>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26</a:t>
            </a:fld>
            <a:endParaRPr lang="en-US" dirty="0"/>
          </a:p>
        </p:txBody>
      </p:sp>
    </p:spTree>
    <p:extLst>
      <p:ext uri="{BB962C8B-B14F-4D97-AF65-F5344CB8AC3E}">
        <p14:creationId xmlns:p14="http://schemas.microsoft.com/office/powerpoint/2010/main" val="461501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Hypertext Structure</a:t>
            </a:r>
          </a:p>
        </p:txBody>
      </p:sp>
      <p:sp>
        <p:nvSpPr>
          <p:cNvPr id="3" name="Content Placeholder 2"/>
          <p:cNvSpPr>
            <a:spLocks noGrp="1"/>
          </p:cNvSpPr>
          <p:nvPr>
            <p:ph idx="1"/>
          </p:nvPr>
        </p:nvSpPr>
        <p:spPr/>
        <p:txBody>
          <a:bodyPr/>
          <a:lstStyle/>
          <a:p>
            <a:endParaRPr lang="en-AU"/>
          </a:p>
        </p:txBody>
      </p:sp>
      <p:pic>
        <p:nvPicPr>
          <p:cNvPr id="4" name="Picture 3" descr="C:\Documents and Settings\Michael\My Documents\Michael\Human Computer Interaction\Lectures 2006\Week 09 - Navigation\Research\AdHocLink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438326"/>
            <a:ext cx="8434388" cy="3734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3">
            <a:extLst>
              <a:ext uri="{FF2B5EF4-FFF2-40B4-BE49-F238E27FC236}">
                <a16:creationId xmlns:a16="http://schemas.microsoft.com/office/drawing/2014/main" id="{515E43A2-2857-A44C-9C24-1C4090EA0F95}"/>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27</a:t>
            </a:fld>
            <a:endParaRPr lang="en-US" dirty="0"/>
          </a:p>
        </p:txBody>
      </p:sp>
    </p:spTree>
    <p:extLst>
      <p:ext uri="{BB962C8B-B14F-4D97-AF65-F5344CB8AC3E}">
        <p14:creationId xmlns:p14="http://schemas.microsoft.com/office/powerpoint/2010/main" val="4146775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Website Organisation</a:t>
            </a:r>
          </a:p>
        </p:txBody>
      </p:sp>
      <p:sp>
        <p:nvSpPr>
          <p:cNvPr id="3" name="Content Placeholder 2"/>
          <p:cNvSpPr>
            <a:spLocks noGrp="1"/>
          </p:cNvSpPr>
          <p:nvPr>
            <p:ph idx="1"/>
          </p:nvPr>
        </p:nvSpPr>
        <p:spPr/>
        <p:txBody>
          <a:bodyPr/>
          <a:lstStyle/>
          <a:p>
            <a:r>
              <a:rPr lang="en-AU" dirty="0"/>
              <a:t>Sites rarely use just one structure</a:t>
            </a:r>
          </a:p>
          <a:p>
            <a:r>
              <a:rPr lang="en-AU" dirty="0"/>
              <a:t>Instead, most sites have a combination of at least two, possibly all three</a:t>
            </a:r>
          </a:p>
          <a:p>
            <a:r>
              <a:rPr lang="en-US" dirty="0"/>
              <a:t>Intentional </a:t>
            </a:r>
            <a:r>
              <a:rPr lang="en-AU" b="1" dirty="0"/>
              <a:t>redundancy</a:t>
            </a:r>
          </a:p>
          <a:p>
            <a:pPr lvl="1"/>
            <a:endParaRPr lang="en-AU" dirty="0"/>
          </a:p>
          <a:p>
            <a:endParaRPr lang="en-AU" dirty="0"/>
          </a:p>
        </p:txBody>
      </p:sp>
      <p:sp>
        <p:nvSpPr>
          <p:cNvPr id="4" name="Slide Number Placeholder 3">
            <a:extLst>
              <a:ext uri="{FF2B5EF4-FFF2-40B4-BE49-F238E27FC236}">
                <a16:creationId xmlns:a16="http://schemas.microsoft.com/office/drawing/2014/main" id="{632252CC-B697-3141-BE2C-88B0623FB7FC}"/>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28</a:t>
            </a:fld>
            <a:endParaRPr lang="en-US" dirty="0"/>
          </a:p>
        </p:txBody>
      </p:sp>
    </p:spTree>
    <p:extLst>
      <p:ext uri="{BB962C8B-B14F-4D97-AF65-F5344CB8AC3E}">
        <p14:creationId xmlns:p14="http://schemas.microsoft.com/office/powerpoint/2010/main" val="4066684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Navigation Tools</a:t>
            </a:r>
          </a:p>
        </p:txBody>
      </p:sp>
      <p:sp>
        <p:nvSpPr>
          <p:cNvPr id="3" name="Content Placeholder 2"/>
          <p:cNvSpPr>
            <a:spLocks noGrp="1"/>
          </p:cNvSpPr>
          <p:nvPr>
            <p:ph idx="1"/>
          </p:nvPr>
        </p:nvSpPr>
        <p:spPr/>
        <p:txBody>
          <a:bodyPr>
            <a:normAutofit/>
          </a:bodyPr>
          <a:lstStyle/>
          <a:p>
            <a:r>
              <a:rPr lang="en-AU" dirty="0"/>
              <a:t>Effective use of </a:t>
            </a:r>
          </a:p>
          <a:p>
            <a:pPr lvl="1"/>
            <a:r>
              <a:rPr lang="en-AU" dirty="0"/>
              <a:t>Navigation Bar</a:t>
            </a:r>
          </a:p>
          <a:p>
            <a:pPr lvl="1"/>
            <a:r>
              <a:rPr lang="en-AU" dirty="0"/>
              <a:t>Menus</a:t>
            </a:r>
          </a:p>
          <a:p>
            <a:pPr lvl="1"/>
            <a:r>
              <a:rPr lang="en-AU" dirty="0"/>
              <a:t>Cascading</a:t>
            </a:r>
          </a:p>
          <a:p>
            <a:pPr lvl="1"/>
            <a:r>
              <a:rPr lang="en-AU" dirty="0"/>
              <a:t>Breadcrumbs</a:t>
            </a:r>
          </a:p>
        </p:txBody>
      </p:sp>
      <p:sp>
        <p:nvSpPr>
          <p:cNvPr id="4" name="Slide Number Placeholder 3">
            <a:extLst>
              <a:ext uri="{FF2B5EF4-FFF2-40B4-BE49-F238E27FC236}">
                <a16:creationId xmlns:a16="http://schemas.microsoft.com/office/drawing/2014/main" id="{2153B53A-010A-BE44-A1D9-7B1F38EA6FCB}"/>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29</a:t>
            </a:fld>
            <a:endParaRPr lang="en-US" dirty="0"/>
          </a:p>
        </p:txBody>
      </p:sp>
    </p:spTree>
    <p:extLst>
      <p:ext uri="{BB962C8B-B14F-4D97-AF65-F5344CB8AC3E}">
        <p14:creationId xmlns:p14="http://schemas.microsoft.com/office/powerpoint/2010/main" val="451559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69" y="927098"/>
            <a:ext cx="7551229" cy="709865"/>
          </a:xfrm>
        </p:spPr>
        <p:txBody>
          <a:bodyPr/>
          <a:lstStyle/>
          <a:p>
            <a:r>
              <a:rPr lang="en-US" dirty="0"/>
              <a:t>Review: Web Applications with AJAX</a:t>
            </a:r>
            <a:endParaRPr lang="en-AU" dirty="0"/>
          </a:p>
        </p:txBody>
      </p:sp>
      <p:sp>
        <p:nvSpPr>
          <p:cNvPr id="4" name="Content Placeholder 1"/>
          <p:cNvSpPr>
            <a:spLocks noGrp="1"/>
          </p:cNvSpPr>
          <p:nvPr>
            <p:ph idx="1"/>
          </p:nvPr>
        </p:nvSpPr>
        <p:spPr>
          <a:xfrm>
            <a:off x="450937" y="2097319"/>
            <a:ext cx="8217073" cy="4215799"/>
          </a:xfrm>
        </p:spPr>
        <p:txBody>
          <a:bodyPr/>
          <a:lstStyle/>
          <a:p>
            <a:r>
              <a:rPr lang="en-US" b="1" i="1" dirty="0"/>
              <a:t>Google search </a:t>
            </a:r>
            <a:br>
              <a:rPr lang="en-US" b="1" i="1" dirty="0"/>
            </a:br>
            <a:r>
              <a:rPr lang="en-US" b="1" i="1" dirty="0"/>
              <a:t>- query suggestion</a:t>
            </a:r>
          </a:p>
          <a:p>
            <a:endParaRPr lang="en-US" dirty="0"/>
          </a:p>
        </p:txBody>
      </p:sp>
      <p:sp>
        <p:nvSpPr>
          <p:cNvPr id="8" name="Content Placeholder 1"/>
          <p:cNvSpPr txBox="1">
            <a:spLocks/>
          </p:cNvSpPr>
          <p:nvPr/>
        </p:nvSpPr>
        <p:spPr>
          <a:xfrm>
            <a:off x="4670821" y="2111270"/>
            <a:ext cx="3107841" cy="3350077"/>
          </a:xfrm>
          <a:prstGeom prst="rect">
            <a:avLst/>
          </a:prstGeom>
        </p:spPr>
        <p:txBody>
          <a:bodyPr vert="horz" lIns="137160" tIns="68580">
            <a:normAutofit/>
          </a:bodyPr>
          <a:lst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a:lstStyle>
          <a:p>
            <a:pPr>
              <a:buFont typeface="Courier New"/>
              <a:buChar char="o"/>
            </a:pPr>
            <a:r>
              <a:rPr lang="en-US" sz="1800" b="1" i="1" dirty="0"/>
              <a:t>Google Map</a:t>
            </a:r>
          </a:p>
          <a:p>
            <a:pPr>
              <a:buFont typeface="Courier New"/>
              <a:buChar char="o"/>
            </a:pPr>
            <a:endParaRPr lang="en-US" sz="1800" b="1" i="1" dirty="0"/>
          </a:p>
          <a:p>
            <a:pPr>
              <a:buFont typeface="Courier New"/>
              <a:buChar char="o"/>
            </a:pPr>
            <a:endParaRPr lang="en-US" sz="1800" b="1" i="1" dirty="0"/>
          </a:p>
          <a:p>
            <a:pPr>
              <a:buFont typeface="Courier New"/>
              <a:buChar char="o"/>
            </a:pPr>
            <a:endParaRPr lang="en-US" sz="1800" b="1" i="1" dirty="0"/>
          </a:p>
          <a:p>
            <a:pPr>
              <a:buFont typeface="Courier New"/>
              <a:buChar char="o"/>
            </a:pPr>
            <a:endParaRPr lang="en-US" sz="1800" b="1" i="1" dirty="0"/>
          </a:p>
          <a:p>
            <a:pPr>
              <a:buFont typeface="Courier New"/>
              <a:buChar char="o"/>
            </a:pPr>
            <a:endParaRPr lang="en-US" sz="1800" b="1" i="1" dirty="0"/>
          </a:p>
          <a:p>
            <a:pPr>
              <a:buFont typeface="Courier New"/>
              <a:buChar char="o"/>
            </a:pPr>
            <a:r>
              <a:rPr lang="en-US" sz="1800" b="1" i="1" dirty="0"/>
              <a:t>Gmail	</a:t>
            </a:r>
          </a:p>
          <a:p>
            <a:endParaRPr lang="en-US" sz="2100" dirty="0"/>
          </a:p>
        </p:txBody>
      </p:sp>
      <p:pic>
        <p:nvPicPr>
          <p:cNvPr id="10" name="Picture 9"/>
          <p:cNvPicPr>
            <a:picLocks noChangeAspect="1"/>
          </p:cNvPicPr>
          <p:nvPr/>
        </p:nvPicPr>
        <p:blipFill>
          <a:blip r:embed="rId3"/>
          <a:stretch>
            <a:fillRect/>
          </a:stretch>
        </p:blipFill>
        <p:spPr>
          <a:xfrm>
            <a:off x="450937" y="3183675"/>
            <a:ext cx="3746378" cy="2435491"/>
          </a:xfrm>
          <a:prstGeom prst="rect">
            <a:avLst/>
          </a:prstGeom>
        </p:spPr>
      </p:pic>
      <p:pic>
        <p:nvPicPr>
          <p:cNvPr id="11" name="Picture 10"/>
          <p:cNvPicPr>
            <a:picLocks noChangeAspect="1"/>
          </p:cNvPicPr>
          <p:nvPr/>
        </p:nvPicPr>
        <p:blipFill>
          <a:blip r:embed="rId4"/>
          <a:stretch>
            <a:fillRect/>
          </a:stretch>
        </p:blipFill>
        <p:spPr>
          <a:xfrm>
            <a:off x="4785124" y="2444087"/>
            <a:ext cx="3632076" cy="1652386"/>
          </a:xfrm>
          <a:prstGeom prst="rect">
            <a:avLst/>
          </a:prstGeom>
        </p:spPr>
      </p:pic>
      <p:pic>
        <p:nvPicPr>
          <p:cNvPr id="9" name="Picture 8"/>
          <p:cNvPicPr>
            <a:picLocks noChangeAspect="1"/>
          </p:cNvPicPr>
          <p:nvPr/>
        </p:nvPicPr>
        <p:blipFill rotWithShape="1">
          <a:blip r:embed="rId5"/>
          <a:srcRect l="3419" t="27486" r="14876"/>
          <a:stretch/>
        </p:blipFill>
        <p:spPr>
          <a:xfrm>
            <a:off x="4785123" y="4418491"/>
            <a:ext cx="3632076" cy="1908578"/>
          </a:xfrm>
          <a:prstGeom prst="rect">
            <a:avLst/>
          </a:prstGeom>
        </p:spPr>
      </p:pic>
      <p:sp>
        <p:nvSpPr>
          <p:cNvPr id="12" name="Slide Number Placeholder 3">
            <a:extLst>
              <a:ext uri="{FF2B5EF4-FFF2-40B4-BE49-F238E27FC236}">
                <a16:creationId xmlns:a16="http://schemas.microsoft.com/office/drawing/2014/main" id="{22ADA54C-D464-C94E-82A8-7E98EEC2AB88}"/>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3</a:t>
            </a:fld>
            <a:endParaRPr lang="en-US" dirty="0"/>
          </a:p>
        </p:txBody>
      </p:sp>
    </p:spTree>
    <p:extLst>
      <p:ext uri="{BB962C8B-B14F-4D97-AF65-F5344CB8AC3E}">
        <p14:creationId xmlns:p14="http://schemas.microsoft.com/office/powerpoint/2010/main" val="3041307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33D9-CF14-584C-BE3E-69685D7FE3C6}"/>
              </a:ext>
            </a:extLst>
          </p:cNvPr>
          <p:cNvSpPr>
            <a:spLocks noGrp="1"/>
          </p:cNvSpPr>
          <p:nvPr>
            <p:ph type="title"/>
          </p:nvPr>
        </p:nvSpPr>
        <p:spPr/>
        <p:txBody>
          <a:bodyPr/>
          <a:lstStyle/>
          <a:p>
            <a:r>
              <a:rPr lang="en-US" dirty="0"/>
              <a:t>Trend in 2018</a:t>
            </a:r>
          </a:p>
        </p:txBody>
      </p:sp>
      <p:sp>
        <p:nvSpPr>
          <p:cNvPr id="3" name="Content Placeholder 2">
            <a:extLst>
              <a:ext uri="{FF2B5EF4-FFF2-40B4-BE49-F238E27FC236}">
                <a16:creationId xmlns:a16="http://schemas.microsoft.com/office/drawing/2014/main" id="{77631F75-E291-F24E-B7B1-C8BAE6A16515}"/>
              </a:ext>
            </a:extLst>
          </p:cNvPr>
          <p:cNvSpPr>
            <a:spLocks noGrp="1"/>
          </p:cNvSpPr>
          <p:nvPr>
            <p:ph idx="1"/>
          </p:nvPr>
        </p:nvSpPr>
        <p:spPr/>
        <p:txBody>
          <a:bodyPr/>
          <a:lstStyle/>
          <a:p>
            <a:r>
              <a:rPr lang="en-US" dirty="0"/>
              <a:t>Multi device, responsive design</a:t>
            </a:r>
          </a:p>
          <a:p>
            <a:r>
              <a:rPr lang="en-US" dirty="0"/>
              <a:t>Web animation</a:t>
            </a:r>
          </a:p>
          <a:p>
            <a:r>
              <a:rPr lang="en-US" dirty="0"/>
              <a:t>More vivid </a:t>
            </a:r>
            <a:r>
              <a:rPr lang="en-US" dirty="0" err="1"/>
              <a:t>colours</a:t>
            </a:r>
            <a:endParaRPr lang="en-US" dirty="0"/>
          </a:p>
        </p:txBody>
      </p:sp>
      <p:sp>
        <p:nvSpPr>
          <p:cNvPr id="4" name="Slide Number Placeholder 3">
            <a:extLst>
              <a:ext uri="{FF2B5EF4-FFF2-40B4-BE49-F238E27FC236}">
                <a16:creationId xmlns:a16="http://schemas.microsoft.com/office/drawing/2014/main" id="{3900EBFB-E754-CE42-8595-1611ED45E9CA}"/>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30</a:t>
            </a:fld>
            <a:endParaRPr lang="en-US" dirty="0"/>
          </a:p>
        </p:txBody>
      </p:sp>
    </p:spTree>
    <p:extLst>
      <p:ext uri="{BB962C8B-B14F-4D97-AF65-F5344CB8AC3E}">
        <p14:creationId xmlns:p14="http://schemas.microsoft.com/office/powerpoint/2010/main" val="908390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66F23-4852-7747-B673-7D79EDB502FD}"/>
              </a:ext>
            </a:extLst>
          </p:cNvPr>
          <p:cNvSpPr>
            <a:spLocks noGrp="1"/>
          </p:cNvSpPr>
          <p:nvPr>
            <p:ph type="title"/>
          </p:nvPr>
        </p:nvSpPr>
        <p:spPr/>
        <p:txBody>
          <a:bodyPr/>
          <a:lstStyle/>
          <a:p>
            <a:r>
              <a:rPr lang="en-US" dirty="0"/>
              <a:t>Responsive Web Design</a:t>
            </a:r>
          </a:p>
        </p:txBody>
      </p:sp>
      <p:sp>
        <p:nvSpPr>
          <p:cNvPr id="3" name="Content Placeholder 2">
            <a:extLst>
              <a:ext uri="{FF2B5EF4-FFF2-40B4-BE49-F238E27FC236}">
                <a16:creationId xmlns:a16="http://schemas.microsoft.com/office/drawing/2014/main" id="{48ED23BE-40BB-514B-BD03-76B2433CAA1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32AD71B-4E86-B843-B3E3-10E6A98BF43E}"/>
              </a:ext>
            </a:extLst>
          </p:cNvPr>
          <p:cNvPicPr>
            <a:picLocks noChangeAspect="1"/>
          </p:cNvPicPr>
          <p:nvPr/>
        </p:nvPicPr>
        <p:blipFill>
          <a:blip r:embed="rId3"/>
          <a:stretch>
            <a:fillRect/>
          </a:stretch>
        </p:blipFill>
        <p:spPr>
          <a:xfrm>
            <a:off x="673621" y="2356891"/>
            <a:ext cx="7886700" cy="4152900"/>
          </a:xfrm>
          <a:prstGeom prst="rect">
            <a:avLst/>
          </a:prstGeom>
        </p:spPr>
      </p:pic>
      <p:sp>
        <p:nvSpPr>
          <p:cNvPr id="5" name="Slide Number Placeholder 3">
            <a:extLst>
              <a:ext uri="{FF2B5EF4-FFF2-40B4-BE49-F238E27FC236}">
                <a16:creationId xmlns:a16="http://schemas.microsoft.com/office/drawing/2014/main" id="{E9204644-9987-824A-8BE6-D7C04F207EA5}"/>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31</a:t>
            </a:fld>
            <a:endParaRPr lang="en-US" dirty="0"/>
          </a:p>
        </p:txBody>
      </p:sp>
    </p:spTree>
    <p:extLst>
      <p:ext uri="{BB962C8B-B14F-4D97-AF65-F5344CB8AC3E}">
        <p14:creationId xmlns:p14="http://schemas.microsoft.com/office/powerpoint/2010/main" val="4037837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8606-AE9E-9847-ABB3-85DA60780702}"/>
              </a:ext>
            </a:extLst>
          </p:cNvPr>
          <p:cNvSpPr>
            <a:spLocks noGrp="1"/>
          </p:cNvSpPr>
          <p:nvPr>
            <p:ph type="title"/>
          </p:nvPr>
        </p:nvSpPr>
        <p:spPr/>
        <p:txBody>
          <a:bodyPr/>
          <a:lstStyle/>
          <a:p>
            <a:r>
              <a:rPr lang="en-US" dirty="0"/>
              <a:t>Responsive in HTML</a:t>
            </a:r>
          </a:p>
        </p:txBody>
      </p:sp>
      <p:pic>
        <p:nvPicPr>
          <p:cNvPr id="5" name="Content Placeholder 4">
            <a:extLst>
              <a:ext uri="{FF2B5EF4-FFF2-40B4-BE49-F238E27FC236}">
                <a16:creationId xmlns:a16="http://schemas.microsoft.com/office/drawing/2014/main" id="{ED353240-481C-E544-85E9-8503124043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23" y="2353457"/>
            <a:ext cx="8422038" cy="3582648"/>
          </a:xfrm>
        </p:spPr>
      </p:pic>
      <p:sp>
        <p:nvSpPr>
          <p:cNvPr id="3" name="TextBox 2">
            <a:extLst>
              <a:ext uri="{FF2B5EF4-FFF2-40B4-BE49-F238E27FC236}">
                <a16:creationId xmlns:a16="http://schemas.microsoft.com/office/drawing/2014/main" id="{74F3BA03-7214-6343-AD4E-E06FF979EF5B}"/>
              </a:ext>
            </a:extLst>
          </p:cNvPr>
          <p:cNvSpPr txBox="1"/>
          <p:nvPr/>
        </p:nvSpPr>
        <p:spPr>
          <a:xfrm>
            <a:off x="5906124" y="6283267"/>
            <a:ext cx="1931939" cy="369332"/>
          </a:xfrm>
          <a:prstGeom prst="rect">
            <a:avLst/>
          </a:prstGeom>
          <a:noFill/>
        </p:spPr>
        <p:txBody>
          <a:bodyPr wrap="none" rtlCol="0">
            <a:spAutoFit/>
          </a:bodyPr>
          <a:lstStyle/>
          <a:p>
            <a:r>
              <a:rPr lang="en-US" dirty="0"/>
              <a:t>W3schools.com</a:t>
            </a:r>
          </a:p>
        </p:txBody>
      </p:sp>
      <p:sp>
        <p:nvSpPr>
          <p:cNvPr id="6" name="Slide Number Placeholder 3">
            <a:extLst>
              <a:ext uri="{FF2B5EF4-FFF2-40B4-BE49-F238E27FC236}">
                <a16:creationId xmlns:a16="http://schemas.microsoft.com/office/drawing/2014/main" id="{19D6EA01-1C9B-0444-81D9-CC21642A0DFE}"/>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32</a:t>
            </a:fld>
            <a:endParaRPr lang="en-US" dirty="0"/>
          </a:p>
        </p:txBody>
      </p:sp>
    </p:spTree>
    <p:extLst>
      <p:ext uri="{BB962C8B-B14F-4D97-AF65-F5344CB8AC3E}">
        <p14:creationId xmlns:p14="http://schemas.microsoft.com/office/powerpoint/2010/main" val="359395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7F83-9A66-DD4B-B3C5-8E8BAB6A228D}"/>
              </a:ext>
            </a:extLst>
          </p:cNvPr>
          <p:cNvSpPr>
            <a:spLocks noGrp="1"/>
          </p:cNvSpPr>
          <p:nvPr>
            <p:ph type="title"/>
          </p:nvPr>
        </p:nvSpPr>
        <p:spPr/>
        <p:txBody>
          <a:bodyPr/>
          <a:lstStyle/>
          <a:p>
            <a:r>
              <a:rPr lang="en-US" dirty="0"/>
              <a:t>Different media types</a:t>
            </a:r>
          </a:p>
        </p:txBody>
      </p:sp>
      <p:pic>
        <p:nvPicPr>
          <p:cNvPr id="5" name="Content Placeholder 4">
            <a:extLst>
              <a:ext uri="{FF2B5EF4-FFF2-40B4-BE49-F238E27FC236}">
                <a16:creationId xmlns:a16="http://schemas.microsoft.com/office/drawing/2014/main" id="{B0803821-0323-F442-B347-126834F270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3262" y="2705100"/>
            <a:ext cx="4127500" cy="3098800"/>
          </a:xfrm>
        </p:spPr>
      </p:pic>
      <p:sp>
        <p:nvSpPr>
          <p:cNvPr id="6" name="TextBox 5">
            <a:extLst>
              <a:ext uri="{FF2B5EF4-FFF2-40B4-BE49-F238E27FC236}">
                <a16:creationId xmlns:a16="http://schemas.microsoft.com/office/drawing/2014/main" id="{0C8E8DB7-A1BB-3541-802A-156CC1368234}"/>
              </a:ext>
            </a:extLst>
          </p:cNvPr>
          <p:cNvSpPr txBox="1"/>
          <p:nvPr/>
        </p:nvSpPr>
        <p:spPr>
          <a:xfrm>
            <a:off x="3786443" y="6440961"/>
            <a:ext cx="5357557" cy="307777"/>
          </a:xfrm>
          <a:prstGeom prst="rect">
            <a:avLst/>
          </a:prstGeom>
          <a:noFill/>
        </p:spPr>
        <p:txBody>
          <a:bodyPr wrap="none" rtlCol="0">
            <a:spAutoFit/>
          </a:bodyPr>
          <a:lstStyle/>
          <a:p>
            <a:r>
              <a:rPr lang="en-US" sz="1400" dirty="0"/>
              <a:t>https://</a:t>
            </a:r>
            <a:r>
              <a:rPr lang="en-US" sz="1400" dirty="0" err="1"/>
              <a:t>www.creativebloq.com</a:t>
            </a:r>
            <a:r>
              <a:rPr lang="en-US" sz="1400" dirty="0"/>
              <a:t>/features/web-design-trends</a:t>
            </a:r>
          </a:p>
        </p:txBody>
      </p:sp>
      <p:sp>
        <p:nvSpPr>
          <p:cNvPr id="7" name="Slide Number Placeholder 3">
            <a:extLst>
              <a:ext uri="{FF2B5EF4-FFF2-40B4-BE49-F238E27FC236}">
                <a16:creationId xmlns:a16="http://schemas.microsoft.com/office/drawing/2014/main" id="{A1E64A61-3F0E-7B4D-918D-13458C23969F}"/>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33</a:t>
            </a:fld>
            <a:endParaRPr lang="en-US" dirty="0"/>
          </a:p>
        </p:txBody>
      </p:sp>
    </p:spTree>
    <p:extLst>
      <p:ext uri="{BB962C8B-B14F-4D97-AF65-F5344CB8AC3E}">
        <p14:creationId xmlns:p14="http://schemas.microsoft.com/office/powerpoint/2010/main" val="3266476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sum</a:t>
            </a:r>
          </a:p>
        </p:txBody>
      </p:sp>
      <p:sp>
        <p:nvSpPr>
          <p:cNvPr id="3" name="Content Placeholder 2"/>
          <p:cNvSpPr>
            <a:spLocks noGrp="1"/>
          </p:cNvSpPr>
          <p:nvPr>
            <p:ph idx="1"/>
          </p:nvPr>
        </p:nvSpPr>
        <p:spPr>
          <a:xfrm>
            <a:off x="864382" y="2489200"/>
            <a:ext cx="7515120" cy="3956570"/>
          </a:xfrm>
        </p:spPr>
        <p:txBody>
          <a:bodyPr>
            <a:normAutofit/>
          </a:bodyPr>
          <a:lstStyle/>
          <a:p>
            <a:r>
              <a:rPr lang="en-US" dirty="0"/>
              <a:t>Principles to remember</a:t>
            </a:r>
          </a:p>
          <a:p>
            <a:pPr lvl="1"/>
            <a:r>
              <a:rPr lang="en-US" dirty="0"/>
              <a:t>Consistency</a:t>
            </a:r>
          </a:p>
          <a:p>
            <a:pPr lvl="1"/>
            <a:r>
              <a:rPr lang="en-US" dirty="0"/>
              <a:t>Target audience</a:t>
            </a:r>
          </a:p>
          <a:p>
            <a:pPr lvl="1"/>
            <a:r>
              <a:rPr lang="en-US" dirty="0"/>
              <a:t>Readability</a:t>
            </a:r>
          </a:p>
          <a:p>
            <a:pPr lvl="1"/>
            <a:endParaRPr lang="en-US" dirty="0"/>
          </a:p>
          <a:p>
            <a:pPr lvl="1"/>
            <a:r>
              <a:rPr lang="en-US" dirty="0"/>
              <a:t>Plan and design your screen, functionality, navigation</a:t>
            </a:r>
          </a:p>
          <a:p>
            <a:endParaRPr lang="en-US" dirty="0"/>
          </a:p>
          <a:p>
            <a:endParaRPr lang="en-US" dirty="0"/>
          </a:p>
        </p:txBody>
      </p:sp>
      <p:sp>
        <p:nvSpPr>
          <p:cNvPr id="4" name="Slide Number Placeholder 3">
            <a:extLst>
              <a:ext uri="{FF2B5EF4-FFF2-40B4-BE49-F238E27FC236}">
                <a16:creationId xmlns:a16="http://schemas.microsoft.com/office/drawing/2014/main" id="{354A2AA5-9401-B943-9F41-698F4F4AA481}"/>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34</a:t>
            </a:fld>
            <a:endParaRPr lang="en-US" dirty="0"/>
          </a:p>
        </p:txBody>
      </p:sp>
    </p:spTree>
    <p:extLst>
      <p:ext uri="{BB962C8B-B14F-4D97-AF65-F5344CB8AC3E}">
        <p14:creationId xmlns:p14="http://schemas.microsoft.com/office/powerpoint/2010/main" val="155644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12DE-FBE3-0943-8B30-D0AECA4F06CA}"/>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923E5C2E-1A3B-F94C-82E5-FD19510678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A50B1E-EA39-594C-B668-987C9F004EE4}"/>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35</a:t>
            </a:fld>
            <a:endParaRPr lang="en-US" dirty="0"/>
          </a:p>
        </p:txBody>
      </p:sp>
    </p:spTree>
    <p:extLst>
      <p:ext uri="{BB962C8B-B14F-4D97-AF65-F5344CB8AC3E}">
        <p14:creationId xmlns:p14="http://schemas.microsoft.com/office/powerpoint/2010/main" val="517983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unihom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759"/>
            <a:ext cx="9144000" cy="5849041"/>
          </a:xfrm>
          <a:prstGeom prst="rect">
            <a:avLst/>
          </a:prstGeom>
        </p:spPr>
      </p:pic>
      <p:pic>
        <p:nvPicPr>
          <p:cNvPr id="3" name="Picture 2" descr="2ResearchHome.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22387"/>
            <a:ext cx="9144000" cy="5849041"/>
          </a:xfrm>
          <a:prstGeom prst="rect">
            <a:avLst/>
          </a:prstGeom>
        </p:spPr>
      </p:pic>
      <p:pic>
        <p:nvPicPr>
          <p:cNvPr id="5" name="Picture 4" descr="3HRhome.tiff"/>
          <p:cNvPicPr>
            <a:picLocks noChangeAspect="1"/>
          </p:cNvPicPr>
          <p:nvPr/>
        </p:nvPicPr>
        <p:blipFill rotWithShape="1">
          <a:blip r:embed="rId5">
            <a:extLst>
              <a:ext uri="{28A0092B-C50C-407E-A947-70E740481C1C}">
                <a14:useLocalDpi xmlns:a14="http://schemas.microsoft.com/office/drawing/2010/main" val="0"/>
              </a:ext>
            </a:extLst>
          </a:blip>
          <a:srcRect t="11970" r="39134" b="17257"/>
          <a:stretch/>
        </p:blipFill>
        <p:spPr>
          <a:xfrm>
            <a:off x="51247" y="2087028"/>
            <a:ext cx="5565572" cy="4139496"/>
          </a:xfrm>
          <a:prstGeom prst="rect">
            <a:avLst/>
          </a:prstGeom>
        </p:spPr>
      </p:pic>
      <p:pic>
        <p:nvPicPr>
          <p:cNvPr id="6" name="Picture 5" descr="4oldlogo.tiff">
            <a:extLst>
              <a:ext uri="{FF2B5EF4-FFF2-40B4-BE49-F238E27FC236}">
                <a16:creationId xmlns:a16="http://schemas.microsoft.com/office/drawing/2014/main" id="{78712196-4E95-6749-9BE0-294D0769A9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3116" y="473560"/>
            <a:ext cx="6607407" cy="6346696"/>
          </a:xfrm>
          <a:prstGeom prst="rect">
            <a:avLst/>
          </a:prstGeom>
        </p:spPr>
      </p:pic>
      <p:sp>
        <p:nvSpPr>
          <p:cNvPr id="7" name="Slide Number Placeholder 3">
            <a:extLst>
              <a:ext uri="{FF2B5EF4-FFF2-40B4-BE49-F238E27FC236}">
                <a16:creationId xmlns:a16="http://schemas.microsoft.com/office/drawing/2014/main" id="{062EF395-D34D-5C44-81F4-1D996BC4A89E}"/>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36</a:t>
            </a:fld>
            <a:endParaRPr lang="en-US" dirty="0"/>
          </a:p>
        </p:txBody>
      </p:sp>
    </p:spTree>
    <p:extLst>
      <p:ext uri="{BB962C8B-B14F-4D97-AF65-F5344CB8AC3E}">
        <p14:creationId xmlns:p14="http://schemas.microsoft.com/office/powerpoint/2010/main" val="412122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2015</a:t>
            </a:r>
            <a:endParaRPr lang="en-AU"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623" y="392431"/>
            <a:ext cx="7989211" cy="6292737"/>
          </a:xfrm>
        </p:spPr>
      </p:pic>
      <p:sp>
        <p:nvSpPr>
          <p:cNvPr id="3" name="TextBox 2">
            <a:extLst>
              <a:ext uri="{FF2B5EF4-FFF2-40B4-BE49-F238E27FC236}">
                <a16:creationId xmlns:a16="http://schemas.microsoft.com/office/drawing/2014/main" id="{9E0A3E55-EEE9-F241-90F8-509E7DEB5D36}"/>
              </a:ext>
            </a:extLst>
          </p:cNvPr>
          <p:cNvSpPr txBox="1"/>
          <p:nvPr/>
        </p:nvSpPr>
        <p:spPr>
          <a:xfrm>
            <a:off x="544010" y="1736203"/>
            <a:ext cx="184731" cy="369332"/>
          </a:xfrm>
          <a:prstGeom prst="rect">
            <a:avLst/>
          </a:prstGeom>
          <a:noFill/>
        </p:spPr>
        <p:txBody>
          <a:bodyPr wrap="none" rtlCol="0">
            <a:spAutoFit/>
          </a:bodyPr>
          <a:lstStyle/>
          <a:p>
            <a:endParaRPr lang="en-US" dirty="0"/>
          </a:p>
        </p:txBody>
      </p:sp>
      <p:sp>
        <p:nvSpPr>
          <p:cNvPr id="5" name="Slide Number Placeholder 3">
            <a:extLst>
              <a:ext uri="{FF2B5EF4-FFF2-40B4-BE49-F238E27FC236}">
                <a16:creationId xmlns:a16="http://schemas.microsoft.com/office/drawing/2014/main" id="{3B51071C-863A-124C-9160-E1D444359F20}"/>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37</a:t>
            </a:fld>
            <a:endParaRPr lang="en-US" dirty="0"/>
          </a:p>
        </p:txBody>
      </p:sp>
    </p:spTree>
    <p:extLst>
      <p:ext uri="{BB962C8B-B14F-4D97-AF65-F5344CB8AC3E}">
        <p14:creationId xmlns:p14="http://schemas.microsoft.com/office/powerpoint/2010/main" val="270700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srcRect l="-43505" t="7203" r="-43505"/>
          <a:stretch/>
        </p:blipFill>
        <p:spPr>
          <a:xfrm>
            <a:off x="-1814534" y="909435"/>
            <a:ext cx="12679158" cy="5817639"/>
          </a:xfrm>
        </p:spPr>
      </p:pic>
      <p:sp>
        <p:nvSpPr>
          <p:cNvPr id="5" name="Slide Number Placeholder 3">
            <a:extLst>
              <a:ext uri="{FF2B5EF4-FFF2-40B4-BE49-F238E27FC236}">
                <a16:creationId xmlns:a16="http://schemas.microsoft.com/office/drawing/2014/main" id="{B5C5FA39-6D32-624F-9AF1-99F0140FAA3D}"/>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38</a:t>
            </a:fld>
            <a:endParaRPr lang="en-US" dirty="0"/>
          </a:p>
        </p:txBody>
      </p:sp>
    </p:spTree>
    <p:extLst>
      <p:ext uri="{BB962C8B-B14F-4D97-AF65-F5344CB8AC3E}">
        <p14:creationId xmlns:p14="http://schemas.microsoft.com/office/powerpoint/2010/main" val="3385500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t="14401" b="14401"/>
          <a:stretch>
            <a:fillRect/>
          </a:stretch>
        </p:blipFill>
        <p:spPr/>
      </p:pic>
      <p:sp>
        <p:nvSpPr>
          <p:cNvPr id="5" name="Slide Number Placeholder 3">
            <a:extLst>
              <a:ext uri="{FF2B5EF4-FFF2-40B4-BE49-F238E27FC236}">
                <a16:creationId xmlns:a16="http://schemas.microsoft.com/office/drawing/2014/main" id="{B1A58977-3F36-9143-8E47-A9904259D1D4}"/>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39</a:t>
            </a:fld>
            <a:endParaRPr lang="en-US" dirty="0"/>
          </a:p>
        </p:txBody>
      </p:sp>
    </p:spTree>
    <p:extLst>
      <p:ext uri="{BB962C8B-B14F-4D97-AF65-F5344CB8AC3E}">
        <p14:creationId xmlns:p14="http://schemas.microsoft.com/office/powerpoint/2010/main" val="3792750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8BF-36E1-6C44-ADE2-F4AD4250BD70}"/>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DE57C84C-6E75-6F4E-A7BF-8E0463C37454}"/>
              </a:ext>
            </a:extLst>
          </p:cNvPr>
          <p:cNvSpPr>
            <a:spLocks noGrp="1"/>
          </p:cNvSpPr>
          <p:nvPr>
            <p:ph type="title"/>
          </p:nvPr>
        </p:nvSpPr>
        <p:spPr>
          <a:xfrm>
            <a:off x="865969" y="927098"/>
            <a:ext cx="7303669" cy="709865"/>
          </a:xfrm>
        </p:spPr>
        <p:txBody>
          <a:bodyPr>
            <a:normAutofit fontScale="90000"/>
          </a:bodyPr>
          <a:lstStyle/>
          <a:p>
            <a:r>
              <a:rPr lang="en-US" dirty="0">
                <a:solidFill>
                  <a:srgbClr val="FFFFFF"/>
                </a:solidFill>
              </a:rPr>
              <a:t>Review: Asynchronous communication</a:t>
            </a:r>
          </a:p>
        </p:txBody>
      </p:sp>
      <p:pic>
        <p:nvPicPr>
          <p:cNvPr id="5" name="Picture 4">
            <a:extLst>
              <a:ext uri="{FF2B5EF4-FFF2-40B4-BE49-F238E27FC236}">
                <a16:creationId xmlns:a16="http://schemas.microsoft.com/office/drawing/2014/main" id="{A0B9B3F7-A704-A24A-8EBA-39CF51F007E4}"/>
              </a:ext>
            </a:extLst>
          </p:cNvPr>
          <p:cNvPicPr>
            <a:picLocks noChangeAspect="1"/>
          </p:cNvPicPr>
          <p:nvPr/>
        </p:nvPicPr>
        <p:blipFill rotWithShape="1">
          <a:blip r:embed="rId2"/>
          <a:srcRect t="49673" b="2615"/>
          <a:stretch/>
        </p:blipFill>
        <p:spPr>
          <a:xfrm>
            <a:off x="984672" y="2379092"/>
            <a:ext cx="7041728" cy="4231011"/>
          </a:xfrm>
          <a:prstGeom prst="rect">
            <a:avLst/>
          </a:prstGeom>
          <a:ln>
            <a:solidFill>
              <a:srgbClr val="000000"/>
            </a:solidFill>
          </a:ln>
        </p:spPr>
      </p:pic>
      <p:sp>
        <p:nvSpPr>
          <p:cNvPr id="6" name="Slide Number Placeholder 3">
            <a:extLst>
              <a:ext uri="{FF2B5EF4-FFF2-40B4-BE49-F238E27FC236}">
                <a16:creationId xmlns:a16="http://schemas.microsoft.com/office/drawing/2014/main" id="{328D1E1A-BE2D-CA45-992B-E510AAD974B0}"/>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4</a:t>
            </a:fld>
            <a:endParaRPr lang="en-US" dirty="0"/>
          </a:p>
        </p:txBody>
      </p:sp>
    </p:spTree>
    <p:extLst>
      <p:ext uri="{BB962C8B-B14F-4D97-AF65-F5344CB8AC3E}">
        <p14:creationId xmlns:p14="http://schemas.microsoft.com/office/powerpoint/2010/main" val="3118996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2017</a:t>
            </a:r>
          </a:p>
        </p:txBody>
      </p:sp>
      <p:pic>
        <p:nvPicPr>
          <p:cNvPr id="4" name="Content Placeholder 3"/>
          <p:cNvPicPr>
            <a:picLocks noGrp="1" noChangeAspect="1"/>
          </p:cNvPicPr>
          <p:nvPr>
            <p:ph idx="1"/>
          </p:nvPr>
        </p:nvPicPr>
        <p:blipFill>
          <a:blip r:embed="rId3"/>
          <a:srcRect t="12781" b="12781"/>
          <a:stretch>
            <a:fillRect/>
          </a:stretch>
        </p:blipFill>
        <p:spPr/>
      </p:pic>
      <p:sp>
        <p:nvSpPr>
          <p:cNvPr id="5" name="Slide Number Placeholder 3">
            <a:extLst>
              <a:ext uri="{FF2B5EF4-FFF2-40B4-BE49-F238E27FC236}">
                <a16:creationId xmlns:a16="http://schemas.microsoft.com/office/drawing/2014/main" id="{5FFE8563-5937-A747-9926-88C8AA7B6B8D}"/>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40</a:t>
            </a:fld>
            <a:endParaRPr lang="en-US" dirty="0"/>
          </a:p>
        </p:txBody>
      </p:sp>
    </p:spTree>
    <p:extLst>
      <p:ext uri="{BB962C8B-B14F-4D97-AF65-F5344CB8AC3E}">
        <p14:creationId xmlns:p14="http://schemas.microsoft.com/office/powerpoint/2010/main" val="3579491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87D1-B4A1-FB4C-BF93-838F21A7A7E0}"/>
              </a:ext>
            </a:extLst>
          </p:cNvPr>
          <p:cNvSpPr>
            <a:spLocks noGrp="1"/>
          </p:cNvSpPr>
          <p:nvPr>
            <p:ph type="title"/>
          </p:nvPr>
        </p:nvSpPr>
        <p:spPr/>
        <p:txBody>
          <a:bodyPr/>
          <a:lstStyle/>
          <a:p>
            <a:r>
              <a:rPr lang="en-US" dirty="0"/>
              <a:t>2018</a:t>
            </a:r>
          </a:p>
        </p:txBody>
      </p:sp>
      <p:sp>
        <p:nvSpPr>
          <p:cNvPr id="3" name="Content Placeholder 2">
            <a:extLst>
              <a:ext uri="{FF2B5EF4-FFF2-40B4-BE49-F238E27FC236}">
                <a16:creationId xmlns:a16="http://schemas.microsoft.com/office/drawing/2014/main" id="{396C1A6D-B5E3-B548-8529-A80C93A0ED5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05563A-4A02-1045-9B2E-40DB97E51A77}"/>
              </a:ext>
            </a:extLst>
          </p:cNvPr>
          <p:cNvPicPr>
            <a:picLocks noChangeAspect="1"/>
          </p:cNvPicPr>
          <p:nvPr/>
        </p:nvPicPr>
        <p:blipFill>
          <a:blip r:embed="rId3"/>
          <a:stretch>
            <a:fillRect/>
          </a:stretch>
        </p:blipFill>
        <p:spPr>
          <a:xfrm>
            <a:off x="1084880" y="1866854"/>
            <a:ext cx="6593736" cy="4593356"/>
          </a:xfrm>
          <a:prstGeom prst="rect">
            <a:avLst/>
          </a:prstGeom>
        </p:spPr>
      </p:pic>
    </p:spTree>
    <p:extLst>
      <p:ext uri="{BB962C8B-B14F-4D97-AF65-F5344CB8AC3E}">
        <p14:creationId xmlns:p14="http://schemas.microsoft.com/office/powerpoint/2010/main" val="2703494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67FE-C6A5-744D-8769-0E5C4C118A3C}"/>
              </a:ext>
            </a:extLst>
          </p:cNvPr>
          <p:cNvSpPr>
            <a:spLocks noGrp="1"/>
          </p:cNvSpPr>
          <p:nvPr>
            <p:ph type="title"/>
          </p:nvPr>
        </p:nvSpPr>
        <p:spPr/>
        <p:txBody>
          <a:bodyPr/>
          <a:lstStyle/>
          <a:p>
            <a:r>
              <a:rPr lang="en-US" dirty="0"/>
              <a:t>2018</a:t>
            </a:r>
          </a:p>
        </p:txBody>
      </p:sp>
      <p:sp>
        <p:nvSpPr>
          <p:cNvPr id="5" name="Slide Number Placeholder 3">
            <a:extLst>
              <a:ext uri="{FF2B5EF4-FFF2-40B4-BE49-F238E27FC236}">
                <a16:creationId xmlns:a16="http://schemas.microsoft.com/office/drawing/2014/main" id="{1B5BDF21-6E15-784D-B843-C426FDEF851A}"/>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42</a:t>
            </a:fld>
            <a:endParaRPr lang="en-US" dirty="0"/>
          </a:p>
        </p:txBody>
      </p:sp>
      <p:sp>
        <p:nvSpPr>
          <p:cNvPr id="7" name="Content Placeholder 6">
            <a:extLst>
              <a:ext uri="{FF2B5EF4-FFF2-40B4-BE49-F238E27FC236}">
                <a16:creationId xmlns:a16="http://schemas.microsoft.com/office/drawing/2014/main" id="{4D811A1D-E83E-D442-A2D7-CF7539CA6D5B}"/>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00FDDB46-E407-EC44-A2C1-1A71A90F563C}"/>
              </a:ext>
            </a:extLst>
          </p:cNvPr>
          <p:cNvPicPr>
            <a:picLocks noChangeAspect="1"/>
          </p:cNvPicPr>
          <p:nvPr/>
        </p:nvPicPr>
        <p:blipFill>
          <a:blip r:embed="rId3"/>
          <a:stretch>
            <a:fillRect/>
          </a:stretch>
        </p:blipFill>
        <p:spPr>
          <a:xfrm>
            <a:off x="1193370" y="2091971"/>
            <a:ext cx="6016272" cy="4325058"/>
          </a:xfrm>
          <a:prstGeom prst="rect">
            <a:avLst/>
          </a:prstGeom>
        </p:spPr>
      </p:pic>
    </p:spTree>
    <p:extLst>
      <p:ext uri="{BB962C8B-B14F-4D97-AF65-F5344CB8AC3E}">
        <p14:creationId xmlns:p14="http://schemas.microsoft.com/office/powerpoint/2010/main" val="2835007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B518C-72A8-7E4E-B308-15773A3F9F5F}"/>
              </a:ext>
            </a:extLst>
          </p:cNvPr>
          <p:cNvSpPr>
            <a:spLocks noGrp="1"/>
          </p:cNvSpPr>
          <p:nvPr>
            <p:ph type="title"/>
          </p:nvPr>
        </p:nvSpPr>
        <p:spPr/>
        <p:txBody>
          <a:bodyPr/>
          <a:lstStyle/>
          <a:p>
            <a:r>
              <a:rPr lang="en-US" dirty="0"/>
              <a:t>More Examples</a:t>
            </a:r>
          </a:p>
        </p:txBody>
      </p:sp>
      <p:sp>
        <p:nvSpPr>
          <p:cNvPr id="3" name="Text Placeholder 2">
            <a:extLst>
              <a:ext uri="{FF2B5EF4-FFF2-40B4-BE49-F238E27FC236}">
                <a16:creationId xmlns:a16="http://schemas.microsoft.com/office/drawing/2014/main" id="{129A5F48-D59A-EA41-867F-4A4BC24B42D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16A80B-A20A-2F47-ADCB-88BCC85DC103}"/>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43</a:t>
            </a:fld>
            <a:endParaRPr lang="en-US" dirty="0"/>
          </a:p>
        </p:txBody>
      </p:sp>
    </p:spTree>
    <p:extLst>
      <p:ext uri="{BB962C8B-B14F-4D97-AF65-F5344CB8AC3E}">
        <p14:creationId xmlns:p14="http://schemas.microsoft.com/office/powerpoint/2010/main" val="2109116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BC74-146D-054D-96F5-9D9529F4AA3F}"/>
              </a:ext>
            </a:extLst>
          </p:cNvPr>
          <p:cNvSpPr>
            <a:spLocks noGrp="1"/>
          </p:cNvSpPr>
          <p:nvPr>
            <p:ph type="title"/>
          </p:nvPr>
        </p:nvSpPr>
        <p:spPr/>
        <p:txBody>
          <a:bodyPr/>
          <a:lstStyle/>
          <a:p>
            <a:r>
              <a:rPr lang="en-US" dirty="0"/>
              <a:t>Example of interface</a:t>
            </a:r>
          </a:p>
        </p:txBody>
      </p:sp>
      <p:pic>
        <p:nvPicPr>
          <p:cNvPr id="4" name="Picture 3">
            <a:extLst>
              <a:ext uri="{FF2B5EF4-FFF2-40B4-BE49-F238E27FC236}">
                <a16:creationId xmlns:a16="http://schemas.microsoft.com/office/drawing/2014/main" id="{72A2AE15-B2C1-1F45-BA6E-8B7ACCE2B63C}"/>
              </a:ext>
            </a:extLst>
          </p:cNvPr>
          <p:cNvPicPr/>
          <p:nvPr/>
        </p:nvPicPr>
        <p:blipFill rotWithShape="1">
          <a:blip r:embed="rId3"/>
          <a:srcRect t="7633"/>
          <a:stretch/>
        </p:blipFill>
        <p:spPr>
          <a:xfrm>
            <a:off x="235058" y="2322781"/>
            <a:ext cx="4319657" cy="3096884"/>
          </a:xfrm>
          <a:prstGeom prst="rect">
            <a:avLst/>
          </a:prstGeom>
        </p:spPr>
      </p:pic>
      <p:pic>
        <p:nvPicPr>
          <p:cNvPr id="5" name="Picture 4">
            <a:extLst>
              <a:ext uri="{FF2B5EF4-FFF2-40B4-BE49-F238E27FC236}">
                <a16:creationId xmlns:a16="http://schemas.microsoft.com/office/drawing/2014/main" id="{E182B6CE-52A9-4141-99AA-F20FDC607B15}"/>
              </a:ext>
            </a:extLst>
          </p:cNvPr>
          <p:cNvPicPr/>
          <p:nvPr/>
        </p:nvPicPr>
        <p:blipFill rotWithShape="1">
          <a:blip r:embed="rId4"/>
          <a:srcRect t="12648"/>
          <a:stretch/>
        </p:blipFill>
        <p:spPr>
          <a:xfrm>
            <a:off x="4600370" y="2352935"/>
            <a:ext cx="4496688" cy="3066730"/>
          </a:xfrm>
          <a:prstGeom prst="rect">
            <a:avLst/>
          </a:prstGeom>
        </p:spPr>
      </p:pic>
      <p:sp>
        <p:nvSpPr>
          <p:cNvPr id="7" name="TextBox 6">
            <a:extLst>
              <a:ext uri="{FF2B5EF4-FFF2-40B4-BE49-F238E27FC236}">
                <a16:creationId xmlns:a16="http://schemas.microsoft.com/office/drawing/2014/main" id="{B27397DC-72A2-1C4B-9245-6D8223D7A646}"/>
              </a:ext>
            </a:extLst>
          </p:cNvPr>
          <p:cNvSpPr txBox="1"/>
          <p:nvPr/>
        </p:nvSpPr>
        <p:spPr>
          <a:xfrm>
            <a:off x="4446494" y="6309222"/>
            <a:ext cx="4338047" cy="646331"/>
          </a:xfrm>
          <a:prstGeom prst="rect">
            <a:avLst/>
          </a:prstGeom>
          <a:noFill/>
        </p:spPr>
        <p:txBody>
          <a:bodyPr wrap="none" rtlCol="0">
            <a:spAutoFit/>
          </a:bodyPr>
          <a:lstStyle/>
          <a:p>
            <a:r>
              <a:rPr lang="en-US" u="sng" dirty="0">
                <a:hlinkClick r:id="rId5"/>
              </a:rPr>
              <a:t>https://www.ge.com/digitalvolcano/</a:t>
            </a:r>
            <a:endParaRPr lang="en-US" dirty="0"/>
          </a:p>
          <a:p>
            <a:endParaRPr lang="en-US" dirty="0"/>
          </a:p>
        </p:txBody>
      </p:sp>
      <p:sp>
        <p:nvSpPr>
          <p:cNvPr id="9" name="Content Placeholder 8">
            <a:extLst>
              <a:ext uri="{FF2B5EF4-FFF2-40B4-BE49-F238E27FC236}">
                <a16:creationId xmlns:a16="http://schemas.microsoft.com/office/drawing/2014/main" id="{11773C3B-44D0-DF49-BBA1-3D73D686B1B6}"/>
              </a:ext>
            </a:extLst>
          </p:cNvPr>
          <p:cNvSpPr>
            <a:spLocks noGrp="1"/>
          </p:cNvSpPr>
          <p:nvPr>
            <p:ph idx="1"/>
          </p:nvPr>
        </p:nvSpPr>
        <p:spPr/>
        <p:txBody>
          <a:bodyPr/>
          <a:lstStyle/>
          <a:p>
            <a:endParaRPr lang="en-US" dirty="0"/>
          </a:p>
        </p:txBody>
      </p:sp>
      <p:sp>
        <p:nvSpPr>
          <p:cNvPr id="10" name="Slide Number Placeholder 3">
            <a:extLst>
              <a:ext uri="{FF2B5EF4-FFF2-40B4-BE49-F238E27FC236}">
                <a16:creationId xmlns:a16="http://schemas.microsoft.com/office/drawing/2014/main" id="{67B804DB-5D50-8648-A1FF-AD7D3CB4833D}"/>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44</a:t>
            </a:fld>
            <a:endParaRPr lang="en-US" dirty="0"/>
          </a:p>
        </p:txBody>
      </p:sp>
    </p:spTree>
    <p:extLst>
      <p:ext uri="{BB962C8B-B14F-4D97-AF65-F5344CB8AC3E}">
        <p14:creationId xmlns:p14="http://schemas.microsoft.com/office/powerpoint/2010/main" val="152289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DE22-A384-5C4A-87D6-1337E6ACF103}"/>
              </a:ext>
            </a:extLst>
          </p:cNvPr>
          <p:cNvSpPr>
            <a:spLocks noGrp="1"/>
          </p:cNvSpPr>
          <p:nvPr>
            <p:ph type="title"/>
          </p:nvPr>
        </p:nvSpPr>
        <p:spPr/>
        <p:txBody>
          <a:bodyPr/>
          <a:lstStyle/>
          <a:p>
            <a:r>
              <a:rPr lang="en-US" dirty="0"/>
              <a:t>Another example – text hover</a:t>
            </a:r>
          </a:p>
        </p:txBody>
      </p:sp>
      <p:pic>
        <p:nvPicPr>
          <p:cNvPr id="4" name="Picture 3">
            <a:extLst>
              <a:ext uri="{FF2B5EF4-FFF2-40B4-BE49-F238E27FC236}">
                <a16:creationId xmlns:a16="http://schemas.microsoft.com/office/drawing/2014/main" id="{5810245F-4F70-F343-8A4A-5F8A05233F90}"/>
              </a:ext>
            </a:extLst>
          </p:cNvPr>
          <p:cNvPicPr>
            <a:picLocks noChangeAspect="1"/>
          </p:cNvPicPr>
          <p:nvPr/>
        </p:nvPicPr>
        <p:blipFill rotWithShape="1">
          <a:blip r:embed="rId3"/>
          <a:srcRect t="4985"/>
          <a:stretch/>
        </p:blipFill>
        <p:spPr>
          <a:xfrm>
            <a:off x="864382" y="2263581"/>
            <a:ext cx="6805534" cy="4225087"/>
          </a:xfrm>
          <a:prstGeom prst="rect">
            <a:avLst/>
          </a:prstGeom>
        </p:spPr>
      </p:pic>
      <p:sp>
        <p:nvSpPr>
          <p:cNvPr id="6" name="Rectangle 5">
            <a:extLst>
              <a:ext uri="{FF2B5EF4-FFF2-40B4-BE49-F238E27FC236}">
                <a16:creationId xmlns:a16="http://schemas.microsoft.com/office/drawing/2014/main" id="{9F35261E-6A7A-FB44-8731-4D0802D058B4}"/>
              </a:ext>
            </a:extLst>
          </p:cNvPr>
          <p:cNvSpPr/>
          <p:nvPr/>
        </p:nvSpPr>
        <p:spPr>
          <a:xfrm>
            <a:off x="5709405" y="6488668"/>
            <a:ext cx="3434595" cy="369332"/>
          </a:xfrm>
          <a:prstGeom prst="rect">
            <a:avLst/>
          </a:prstGeom>
        </p:spPr>
        <p:txBody>
          <a:bodyPr wrap="none">
            <a:spAutoFit/>
          </a:bodyPr>
          <a:lstStyle/>
          <a:p>
            <a:r>
              <a:rPr lang="en-AU" u="sng" dirty="0">
                <a:solidFill>
                  <a:srgbClr val="0563C1"/>
                </a:solidFill>
                <a:latin typeface="Calibri" panose="020F0502020204030204" pitchFamily="34" charset="0"/>
                <a:ea typeface="Malgun Gothic" panose="020B0503020000020004" pitchFamily="34" charset="-127"/>
                <a:cs typeface="Times New Roman" panose="02020603050405020304" pitchFamily="18" charset="0"/>
                <a:hlinkClick r:id="rId4"/>
              </a:rPr>
              <a:t>https://www.comedie-francaise.fr</a:t>
            </a:r>
            <a:r>
              <a:rPr lang="en-AU" dirty="0"/>
              <a:t> </a:t>
            </a:r>
            <a:endParaRPr lang="en-US" dirty="0"/>
          </a:p>
        </p:txBody>
      </p:sp>
      <p:sp>
        <p:nvSpPr>
          <p:cNvPr id="8" name="Content Placeholder 7">
            <a:extLst>
              <a:ext uri="{FF2B5EF4-FFF2-40B4-BE49-F238E27FC236}">
                <a16:creationId xmlns:a16="http://schemas.microsoft.com/office/drawing/2014/main" id="{F15F6FCC-E67F-2C45-957C-D88C21A7CA96}"/>
              </a:ext>
            </a:extLst>
          </p:cNvPr>
          <p:cNvSpPr>
            <a:spLocks noGrp="1"/>
          </p:cNvSpPr>
          <p:nvPr>
            <p:ph idx="1"/>
          </p:nvPr>
        </p:nvSpPr>
        <p:spPr/>
        <p:txBody>
          <a:bodyPr/>
          <a:lstStyle/>
          <a:p>
            <a:endParaRPr lang="en-US" dirty="0"/>
          </a:p>
        </p:txBody>
      </p:sp>
      <p:sp>
        <p:nvSpPr>
          <p:cNvPr id="9" name="Slide Number Placeholder 3">
            <a:extLst>
              <a:ext uri="{FF2B5EF4-FFF2-40B4-BE49-F238E27FC236}">
                <a16:creationId xmlns:a16="http://schemas.microsoft.com/office/drawing/2014/main" id="{4E976981-F3A8-2A49-B64D-F93E906D3E24}"/>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45</a:t>
            </a:fld>
            <a:endParaRPr lang="en-US" dirty="0"/>
          </a:p>
        </p:txBody>
      </p:sp>
    </p:spTree>
    <p:extLst>
      <p:ext uri="{BB962C8B-B14F-4D97-AF65-F5344CB8AC3E}">
        <p14:creationId xmlns:p14="http://schemas.microsoft.com/office/powerpoint/2010/main" val="3690986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02506-458A-6F4E-8DB0-D3AE66B725EB}"/>
              </a:ext>
            </a:extLst>
          </p:cNvPr>
          <p:cNvSpPr>
            <a:spLocks noGrp="1"/>
          </p:cNvSpPr>
          <p:nvPr>
            <p:ph type="title"/>
          </p:nvPr>
        </p:nvSpPr>
        <p:spPr/>
        <p:txBody>
          <a:bodyPr/>
          <a:lstStyle/>
          <a:p>
            <a:r>
              <a:rPr lang="en-US" dirty="0"/>
              <a:t>World Best Top 10 (2018)</a:t>
            </a:r>
          </a:p>
        </p:txBody>
      </p:sp>
      <p:sp>
        <p:nvSpPr>
          <p:cNvPr id="3" name="Content Placeholder 2">
            <a:extLst>
              <a:ext uri="{FF2B5EF4-FFF2-40B4-BE49-F238E27FC236}">
                <a16:creationId xmlns:a16="http://schemas.microsoft.com/office/drawing/2014/main" id="{9C0DD773-EEFE-8D47-9A5B-8862077FA5E2}"/>
              </a:ext>
            </a:extLst>
          </p:cNvPr>
          <p:cNvSpPr>
            <a:spLocks noGrp="1"/>
          </p:cNvSpPr>
          <p:nvPr>
            <p:ph idx="1"/>
          </p:nvPr>
        </p:nvSpPr>
        <p:spPr/>
        <p:txBody>
          <a:bodyPr>
            <a:normAutofit fontScale="92500" lnSpcReduction="20000"/>
          </a:bodyPr>
          <a:lstStyle/>
          <a:p>
            <a:r>
              <a:rPr lang="en-US" dirty="0"/>
              <a:t>World best top 10 Corporate web sites (Forbes)</a:t>
            </a:r>
          </a:p>
          <a:p>
            <a:pPr marL="745236" lvl="1" indent="-342900">
              <a:buFont typeface="+mj-lt"/>
              <a:buAutoNum type="arabicPeriod"/>
            </a:pPr>
            <a:r>
              <a:rPr lang="en-US" dirty="0"/>
              <a:t>GSK 216 (out of 280) owns Pfizer. </a:t>
            </a:r>
            <a:endParaRPr lang="en-AU" dirty="0"/>
          </a:p>
          <a:p>
            <a:pPr marL="745236" lvl="1" indent="-342900">
              <a:buFont typeface="+mj-lt"/>
              <a:buAutoNum type="arabicPeriod"/>
            </a:pPr>
            <a:r>
              <a:rPr lang="en-US" dirty="0"/>
              <a:t>Bayer 213  </a:t>
            </a:r>
            <a:endParaRPr lang="en-AU" dirty="0"/>
          </a:p>
          <a:p>
            <a:pPr marL="745236" lvl="1" indent="-342900">
              <a:buFont typeface="+mj-lt"/>
              <a:buAutoNum type="arabicPeriod"/>
            </a:pPr>
            <a:r>
              <a:rPr lang="en-US" dirty="0"/>
              <a:t>BP 213</a:t>
            </a:r>
            <a:endParaRPr lang="en-AU" dirty="0"/>
          </a:p>
          <a:p>
            <a:pPr marL="745236" lvl="1" indent="-342900">
              <a:buFont typeface="+mj-lt"/>
              <a:buAutoNum type="arabicPeriod"/>
            </a:pPr>
            <a:r>
              <a:rPr lang="en-US" dirty="0"/>
              <a:t>Nestle 213</a:t>
            </a:r>
            <a:endParaRPr lang="en-AU" dirty="0"/>
          </a:p>
          <a:p>
            <a:pPr marL="745236" lvl="1" indent="-342900">
              <a:buFont typeface="+mj-lt"/>
              <a:buAutoNum type="arabicPeriod"/>
            </a:pPr>
            <a:r>
              <a:rPr lang="en-US" dirty="0"/>
              <a:t>Eni 212 </a:t>
            </a:r>
            <a:endParaRPr lang="en-AU" dirty="0"/>
          </a:p>
          <a:p>
            <a:pPr marL="745236" lvl="1" indent="-342900">
              <a:buFont typeface="+mj-lt"/>
              <a:buAutoNum type="arabicPeriod"/>
            </a:pPr>
            <a:r>
              <a:rPr lang="en-US" dirty="0"/>
              <a:t>Unilever 209</a:t>
            </a:r>
            <a:endParaRPr lang="en-AU" dirty="0"/>
          </a:p>
          <a:p>
            <a:pPr marL="745236" lvl="1" indent="-342900">
              <a:buFont typeface="+mj-lt"/>
              <a:buAutoNum type="arabicPeriod"/>
            </a:pPr>
            <a:r>
              <a:rPr lang="en-US" dirty="0"/>
              <a:t>Siemens 206</a:t>
            </a:r>
            <a:endParaRPr lang="en-AU" dirty="0"/>
          </a:p>
          <a:p>
            <a:pPr marL="745236" lvl="1" indent="-342900">
              <a:buFont typeface="+mj-lt"/>
              <a:buAutoNum type="arabicPeriod"/>
            </a:pPr>
            <a:r>
              <a:rPr lang="en-US" dirty="0"/>
              <a:t>Roche 205</a:t>
            </a:r>
            <a:endParaRPr lang="en-AU" dirty="0"/>
          </a:p>
          <a:p>
            <a:pPr marL="745236" lvl="1" indent="-342900">
              <a:buFont typeface="+mj-lt"/>
              <a:buAutoNum type="arabicPeriod"/>
            </a:pPr>
            <a:r>
              <a:rPr lang="en-US" dirty="0"/>
              <a:t>Shell 205</a:t>
            </a:r>
            <a:endParaRPr lang="en-AU" dirty="0"/>
          </a:p>
          <a:p>
            <a:pPr marL="745236" lvl="1" indent="-342900">
              <a:buFont typeface="+mj-lt"/>
              <a:buAutoNum type="arabicPeriod"/>
            </a:pPr>
            <a:r>
              <a:rPr lang="en-US" dirty="0"/>
              <a:t>BASF 202</a:t>
            </a:r>
          </a:p>
        </p:txBody>
      </p:sp>
      <p:sp>
        <p:nvSpPr>
          <p:cNvPr id="4" name="Slide Number Placeholder 3">
            <a:extLst>
              <a:ext uri="{FF2B5EF4-FFF2-40B4-BE49-F238E27FC236}">
                <a16:creationId xmlns:a16="http://schemas.microsoft.com/office/drawing/2014/main" id="{2D1B5510-1FF7-3D4C-96BB-8F2863C8D1B2}"/>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46</a:t>
            </a:fld>
            <a:endParaRPr lang="en-US" dirty="0"/>
          </a:p>
        </p:txBody>
      </p:sp>
    </p:spTree>
    <p:extLst>
      <p:ext uri="{BB962C8B-B14F-4D97-AF65-F5344CB8AC3E}">
        <p14:creationId xmlns:p14="http://schemas.microsoft.com/office/powerpoint/2010/main" val="1944937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Accessibility</a:t>
            </a:r>
            <a:endParaRPr lang="en-US" dirty="0"/>
          </a:p>
        </p:txBody>
      </p:sp>
      <p:sp>
        <p:nvSpPr>
          <p:cNvPr id="3" name="Text Placeholder 2"/>
          <p:cNvSpPr>
            <a:spLocks noGrp="1"/>
          </p:cNvSpPr>
          <p:nvPr>
            <p:ph type="body" idx="1"/>
          </p:nvPr>
        </p:nvSpPr>
        <p:spPr/>
        <p:txBody>
          <a:bodyPr/>
          <a:lstStyle/>
          <a:p>
            <a:r>
              <a:rPr lang="en-US" dirty="0"/>
              <a:t>Accessible web site</a:t>
            </a:r>
          </a:p>
        </p:txBody>
      </p:sp>
      <p:sp>
        <p:nvSpPr>
          <p:cNvPr id="4" name="Slide Number Placeholder 3">
            <a:extLst>
              <a:ext uri="{FF2B5EF4-FFF2-40B4-BE49-F238E27FC236}">
                <a16:creationId xmlns:a16="http://schemas.microsoft.com/office/drawing/2014/main" id="{55F13685-BD23-9C4A-B0D3-CD90852B3F83}"/>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47</a:t>
            </a:fld>
            <a:endParaRPr lang="en-US" dirty="0"/>
          </a:p>
        </p:txBody>
      </p:sp>
    </p:spTree>
    <p:extLst>
      <p:ext uri="{BB962C8B-B14F-4D97-AF65-F5344CB8AC3E}">
        <p14:creationId xmlns:p14="http://schemas.microsoft.com/office/powerpoint/2010/main" val="458010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609600"/>
            <a:ext cx="7772400" cy="925513"/>
          </a:xfrm>
        </p:spPr>
        <p:txBody>
          <a:bodyPr/>
          <a:lstStyle/>
          <a:p>
            <a:r>
              <a:rPr lang="en-AU"/>
              <a:t>Accessibility</a:t>
            </a:r>
          </a:p>
        </p:txBody>
      </p:sp>
      <p:sp>
        <p:nvSpPr>
          <p:cNvPr id="32771" name="Rectangle 3"/>
          <p:cNvSpPr>
            <a:spLocks noGrp="1" noChangeArrowheads="1"/>
          </p:cNvSpPr>
          <p:nvPr>
            <p:ph idx="1"/>
          </p:nvPr>
        </p:nvSpPr>
        <p:spPr>
          <a:xfrm>
            <a:off x="355600" y="2164930"/>
            <a:ext cx="8280400" cy="4259021"/>
          </a:xfrm>
        </p:spPr>
        <p:txBody>
          <a:bodyPr/>
          <a:lstStyle/>
          <a:p>
            <a:pPr>
              <a:lnSpc>
                <a:spcPct val="90000"/>
              </a:lnSpc>
            </a:pPr>
            <a:r>
              <a:rPr lang="en-AU" sz="2800" dirty="0"/>
              <a:t>What is an accessible web site?</a:t>
            </a:r>
          </a:p>
          <a:p>
            <a:pPr lvl="1">
              <a:lnSpc>
                <a:spcPct val="90000"/>
              </a:lnSpc>
            </a:pPr>
            <a:r>
              <a:rPr lang="en-AU" sz="2000" dirty="0"/>
              <a:t>can be navigated and read by everyone, </a:t>
            </a:r>
          </a:p>
          <a:p>
            <a:pPr lvl="1">
              <a:lnSpc>
                <a:spcPct val="90000"/>
              </a:lnSpc>
            </a:pPr>
            <a:r>
              <a:rPr lang="en-AU" sz="2000" dirty="0"/>
              <a:t>regardless of location, experience, or the type of computer technology used</a:t>
            </a:r>
          </a:p>
          <a:p>
            <a:pPr lvl="1">
              <a:lnSpc>
                <a:spcPct val="90000"/>
              </a:lnSpc>
            </a:pPr>
            <a:r>
              <a:rPr lang="en-AU" sz="2000" dirty="0"/>
              <a:t>people with disabilities, because this group are most likely to be disadvantaged if the principles of accessible web design are not implemented</a:t>
            </a:r>
          </a:p>
          <a:p>
            <a:pPr lvl="1">
              <a:lnSpc>
                <a:spcPct val="90000"/>
              </a:lnSpc>
            </a:pPr>
            <a:r>
              <a:rPr lang="en-AU" sz="2000" dirty="0"/>
              <a:t>Failure to follow these principles can make it difficult or impossible for people with disabilities to access web pages.</a:t>
            </a:r>
          </a:p>
          <a:p>
            <a:pPr lvl="1">
              <a:lnSpc>
                <a:spcPct val="90000"/>
              </a:lnSpc>
            </a:pPr>
            <a:endParaRPr lang="en-AU" sz="1700" dirty="0">
              <a:hlinkClick r:id="" action="ppaction://noaction"/>
            </a:endParaRPr>
          </a:p>
          <a:p>
            <a:pPr lvl="1">
              <a:lnSpc>
                <a:spcPct val="90000"/>
              </a:lnSpc>
            </a:pPr>
            <a:r>
              <a:rPr lang="en-AU" sz="1700" dirty="0">
                <a:hlinkClick r:id="" action="ppaction://noaction"/>
              </a:rPr>
              <a:t>http</a:t>
            </a:r>
            <a:r>
              <a:rPr lang="en-AU" sz="1700" dirty="0">
                <a:hlinkClick r:id="rId3"/>
              </a:rPr>
              <a:t>://www.hreoc.gov.au/disability_rights/standards/www_3/www_3.html</a:t>
            </a:r>
            <a:r>
              <a:rPr lang="en-AU" sz="1700" dirty="0"/>
              <a:t> (Australian Human Rights Commission)</a:t>
            </a:r>
          </a:p>
        </p:txBody>
      </p:sp>
      <p:sp>
        <p:nvSpPr>
          <p:cNvPr id="4" name="Slide Number Placeholder 3">
            <a:extLst>
              <a:ext uri="{FF2B5EF4-FFF2-40B4-BE49-F238E27FC236}">
                <a16:creationId xmlns:a16="http://schemas.microsoft.com/office/drawing/2014/main" id="{64CB31CA-28D7-0041-9D93-E49860192F8F}"/>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48</a:t>
            </a:fld>
            <a:endParaRPr lang="en-US" dirty="0"/>
          </a:p>
        </p:txBody>
      </p:sp>
    </p:spTree>
    <p:extLst>
      <p:ext uri="{BB962C8B-B14F-4D97-AF65-F5344CB8AC3E}">
        <p14:creationId xmlns:p14="http://schemas.microsoft.com/office/powerpoint/2010/main" val="352975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AU"/>
              <a:t>Accessibility</a:t>
            </a:r>
          </a:p>
        </p:txBody>
      </p:sp>
      <p:sp>
        <p:nvSpPr>
          <p:cNvPr id="8195" name="Rectangle 3"/>
          <p:cNvSpPr>
            <a:spLocks noGrp="1" noChangeArrowheads="1"/>
          </p:cNvSpPr>
          <p:nvPr>
            <p:ph idx="1"/>
          </p:nvPr>
        </p:nvSpPr>
        <p:spPr>
          <a:xfrm>
            <a:off x="864381" y="2489200"/>
            <a:ext cx="7585137" cy="3530600"/>
          </a:xfrm>
        </p:spPr>
        <p:txBody>
          <a:bodyPr>
            <a:normAutofit/>
          </a:bodyPr>
          <a:lstStyle/>
          <a:p>
            <a:pPr>
              <a:lnSpc>
                <a:spcPct val="90000"/>
              </a:lnSpc>
            </a:pPr>
            <a:r>
              <a:rPr lang="en-AU" sz="2400" dirty="0"/>
              <a:t>Personal diversity</a:t>
            </a:r>
          </a:p>
          <a:p>
            <a:pPr>
              <a:lnSpc>
                <a:spcPct val="90000"/>
              </a:lnSpc>
            </a:pPr>
            <a:r>
              <a:rPr lang="en-AU" sz="2400" dirty="0"/>
              <a:t>A page is accessible :</a:t>
            </a:r>
          </a:p>
          <a:p>
            <a:pPr lvl="1">
              <a:lnSpc>
                <a:spcPct val="90000"/>
              </a:lnSpc>
            </a:pPr>
            <a:r>
              <a:rPr lang="en-AU" sz="1900" dirty="0"/>
              <a:t>The content is perceivable by every user</a:t>
            </a:r>
          </a:p>
          <a:p>
            <a:pPr lvl="1">
              <a:lnSpc>
                <a:spcPct val="90000"/>
              </a:lnSpc>
            </a:pPr>
            <a:r>
              <a:rPr lang="en-AU" sz="1900" dirty="0"/>
              <a:t>Any interface components are operable by every user</a:t>
            </a:r>
          </a:p>
          <a:p>
            <a:pPr lvl="1">
              <a:lnSpc>
                <a:spcPct val="90000"/>
              </a:lnSpc>
            </a:pPr>
            <a:r>
              <a:rPr lang="en-AU" sz="1900" dirty="0"/>
              <a:t>The content and controls are understandable by every user</a:t>
            </a:r>
          </a:p>
          <a:p>
            <a:pPr lvl="1">
              <a:lnSpc>
                <a:spcPct val="90000"/>
              </a:lnSpc>
            </a:pPr>
            <a:r>
              <a:rPr lang="en-AU" sz="1900" dirty="0"/>
              <a:t>The content is robust enough for current and future technologies  </a:t>
            </a:r>
          </a:p>
          <a:p>
            <a:pPr lvl="1">
              <a:lnSpc>
                <a:spcPct val="90000"/>
              </a:lnSpc>
            </a:pPr>
            <a:r>
              <a:rPr lang="en-AU" sz="1900" dirty="0"/>
              <a:t>[W3C accessibility initiative]</a:t>
            </a:r>
          </a:p>
        </p:txBody>
      </p:sp>
      <p:sp>
        <p:nvSpPr>
          <p:cNvPr id="4" name="Slide Number Placeholder 3">
            <a:extLst>
              <a:ext uri="{FF2B5EF4-FFF2-40B4-BE49-F238E27FC236}">
                <a16:creationId xmlns:a16="http://schemas.microsoft.com/office/drawing/2014/main" id="{20B9BCA2-B547-454F-B63E-B8FBED4CDEB1}"/>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49</a:t>
            </a:fld>
            <a:endParaRPr lang="en-US" dirty="0"/>
          </a:p>
        </p:txBody>
      </p:sp>
    </p:spTree>
    <p:extLst>
      <p:ext uri="{BB962C8B-B14F-4D97-AF65-F5344CB8AC3E}">
        <p14:creationId xmlns:p14="http://schemas.microsoft.com/office/powerpoint/2010/main" val="2970091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039" y="972068"/>
            <a:ext cx="7757169" cy="709865"/>
          </a:xfrm>
        </p:spPr>
        <p:txBody>
          <a:bodyPr/>
          <a:lstStyle/>
          <a:p>
            <a:r>
              <a:rPr lang="en-US" dirty="0"/>
              <a:t>Review: Classic Model vs  AJAX Model</a:t>
            </a:r>
          </a:p>
        </p:txBody>
      </p:sp>
      <p:sp>
        <p:nvSpPr>
          <p:cNvPr id="3" name="Content Placeholder 2"/>
          <p:cNvSpPr>
            <a:spLocks noGrp="1"/>
          </p:cNvSpPr>
          <p:nvPr>
            <p:ph idx="1"/>
          </p:nvPr>
        </p:nvSpPr>
        <p:spPr>
          <a:xfrm>
            <a:off x="284163" y="1859766"/>
            <a:ext cx="8574087" cy="4239431"/>
          </a:xfrm>
        </p:spPr>
        <p:txBody>
          <a:bodyPr/>
          <a:lstStyle/>
          <a:p>
            <a:r>
              <a:rPr lang="en-US" dirty="0"/>
              <a:t>Classic Web Application Model</a:t>
            </a:r>
          </a:p>
          <a:p>
            <a:endParaRPr lang="en-US" dirty="0"/>
          </a:p>
          <a:p>
            <a:endParaRPr lang="en-US" dirty="0"/>
          </a:p>
          <a:p>
            <a:endParaRPr lang="en-US" dirty="0"/>
          </a:p>
          <a:p>
            <a:endParaRPr lang="en-US" dirty="0"/>
          </a:p>
          <a:p>
            <a:endParaRPr lang="en-US" dirty="0"/>
          </a:p>
          <a:p>
            <a:r>
              <a:rPr lang="en-US" dirty="0"/>
              <a:t>AJAX Web Application Model</a:t>
            </a:r>
          </a:p>
        </p:txBody>
      </p:sp>
      <p:pic>
        <p:nvPicPr>
          <p:cNvPr id="4" name="Picture 3"/>
          <p:cNvPicPr>
            <a:picLocks noChangeAspect="1"/>
          </p:cNvPicPr>
          <p:nvPr/>
        </p:nvPicPr>
        <p:blipFill>
          <a:blip r:embed="rId3"/>
          <a:stretch>
            <a:fillRect/>
          </a:stretch>
        </p:blipFill>
        <p:spPr>
          <a:xfrm flipH="1">
            <a:off x="5936484" y="2350459"/>
            <a:ext cx="963816" cy="1477851"/>
          </a:xfrm>
          <a:prstGeom prst="rect">
            <a:avLst/>
          </a:prstGeom>
        </p:spPr>
      </p:pic>
      <p:sp>
        <p:nvSpPr>
          <p:cNvPr id="5" name="Rectangle 4"/>
          <p:cNvSpPr/>
          <p:nvPr/>
        </p:nvSpPr>
        <p:spPr>
          <a:xfrm>
            <a:off x="284163" y="2284344"/>
            <a:ext cx="8574086" cy="188048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flipH="1">
            <a:off x="437939" y="2461329"/>
            <a:ext cx="1371599" cy="1366981"/>
          </a:xfrm>
          <a:prstGeom prst="rect">
            <a:avLst/>
          </a:prstGeom>
        </p:spPr>
      </p:pic>
      <p:cxnSp>
        <p:nvCxnSpPr>
          <p:cNvPr id="7" name="Straight Arrow Connector 6"/>
          <p:cNvCxnSpPr/>
          <p:nvPr/>
        </p:nvCxnSpPr>
        <p:spPr>
          <a:xfrm flipV="1">
            <a:off x="1953137" y="2976252"/>
            <a:ext cx="3829098" cy="121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H="1">
            <a:off x="1944878" y="3258044"/>
            <a:ext cx="3730273" cy="220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 Box 22"/>
          <p:cNvSpPr txBox="1">
            <a:spLocks noChangeArrowheads="1"/>
          </p:cNvSpPr>
          <p:nvPr/>
        </p:nvSpPr>
        <p:spPr bwMode="auto">
          <a:xfrm>
            <a:off x="465926" y="3780509"/>
            <a:ext cx="1258421"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100" b="1" dirty="0">
                <a:latin typeface="Arial" charset="0"/>
                <a:ea typeface="굴림" charset="-127"/>
              </a:rPr>
              <a:t>Client computer</a:t>
            </a:r>
          </a:p>
        </p:txBody>
      </p:sp>
      <p:sp>
        <p:nvSpPr>
          <p:cNvPr id="10" name="Text Box 22"/>
          <p:cNvSpPr txBox="1">
            <a:spLocks noChangeArrowheads="1"/>
          </p:cNvSpPr>
          <p:nvPr/>
        </p:nvSpPr>
        <p:spPr bwMode="auto">
          <a:xfrm>
            <a:off x="6121788" y="3828310"/>
            <a:ext cx="623908"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100" b="1" dirty="0">
                <a:latin typeface="Arial" charset="0"/>
                <a:ea typeface="굴림" charset="-127"/>
              </a:rPr>
              <a:t>Server</a:t>
            </a:r>
          </a:p>
        </p:txBody>
      </p:sp>
      <p:sp>
        <p:nvSpPr>
          <p:cNvPr id="11" name="Text Box 22"/>
          <p:cNvSpPr txBox="1">
            <a:spLocks noChangeArrowheads="1"/>
          </p:cNvSpPr>
          <p:nvPr/>
        </p:nvSpPr>
        <p:spPr bwMode="auto">
          <a:xfrm>
            <a:off x="3073045" y="2716207"/>
            <a:ext cx="1384263"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100" b="1" dirty="0">
                <a:latin typeface="Arial" charset="0"/>
                <a:ea typeface="굴림" charset="-127"/>
              </a:rPr>
              <a:t>Request message</a:t>
            </a:r>
          </a:p>
        </p:txBody>
      </p:sp>
      <p:sp>
        <p:nvSpPr>
          <p:cNvPr id="12" name="Text Box 22"/>
          <p:cNvSpPr txBox="1">
            <a:spLocks noChangeArrowheads="1"/>
          </p:cNvSpPr>
          <p:nvPr/>
        </p:nvSpPr>
        <p:spPr bwMode="auto">
          <a:xfrm>
            <a:off x="2108811" y="3254646"/>
            <a:ext cx="3312738"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100" b="1" dirty="0">
                <a:latin typeface="Arial" charset="0"/>
                <a:ea typeface="굴림" charset="-127"/>
              </a:rPr>
              <a:t>Response message (</a:t>
            </a:r>
            <a:r>
              <a:rPr lang="en-AU" altLang="ko-KR" sz="1100" b="1" dirty="0" err="1">
                <a:latin typeface="Arial" charset="0"/>
                <a:ea typeface="굴림" charset="-127"/>
              </a:rPr>
              <a:t>HTML+CSS+JavaScript</a:t>
            </a:r>
            <a:r>
              <a:rPr lang="en-AU" altLang="ko-KR" sz="1100" b="1" dirty="0">
                <a:latin typeface="Arial" charset="0"/>
                <a:ea typeface="굴림" charset="-127"/>
              </a:rPr>
              <a:t>…)</a:t>
            </a:r>
          </a:p>
        </p:txBody>
      </p:sp>
      <p:pic>
        <p:nvPicPr>
          <p:cNvPr id="13" name="Picture 12"/>
          <p:cNvPicPr>
            <a:picLocks noChangeAspect="1"/>
          </p:cNvPicPr>
          <p:nvPr/>
        </p:nvPicPr>
        <p:blipFill>
          <a:blip r:embed="rId5"/>
          <a:stretch>
            <a:fillRect/>
          </a:stretch>
        </p:blipFill>
        <p:spPr>
          <a:xfrm>
            <a:off x="838250" y="2653175"/>
            <a:ext cx="750758" cy="649283"/>
          </a:xfrm>
          <a:prstGeom prst="rect">
            <a:avLst/>
          </a:prstGeom>
        </p:spPr>
      </p:pic>
      <p:pic>
        <p:nvPicPr>
          <p:cNvPr id="14" name="Picture 13"/>
          <p:cNvPicPr>
            <a:picLocks noChangeAspect="1"/>
          </p:cNvPicPr>
          <p:nvPr/>
        </p:nvPicPr>
        <p:blipFill>
          <a:blip r:embed="rId6"/>
          <a:stretch>
            <a:fillRect/>
          </a:stretch>
        </p:blipFill>
        <p:spPr>
          <a:xfrm>
            <a:off x="7588208" y="2440175"/>
            <a:ext cx="1123199" cy="1239678"/>
          </a:xfrm>
          <a:prstGeom prst="rect">
            <a:avLst/>
          </a:prstGeom>
        </p:spPr>
      </p:pic>
      <p:sp>
        <p:nvSpPr>
          <p:cNvPr id="15" name="Text Box 22"/>
          <p:cNvSpPr txBox="1">
            <a:spLocks noChangeArrowheads="1"/>
          </p:cNvSpPr>
          <p:nvPr/>
        </p:nvSpPr>
        <p:spPr bwMode="auto">
          <a:xfrm>
            <a:off x="7810096" y="2988438"/>
            <a:ext cx="813043"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100" b="1" dirty="0">
                <a:latin typeface="Arial" charset="0"/>
                <a:ea typeface="굴림" charset="-127"/>
              </a:rPr>
              <a:t>Database</a:t>
            </a:r>
          </a:p>
        </p:txBody>
      </p:sp>
      <p:cxnSp>
        <p:nvCxnSpPr>
          <p:cNvPr id="16" name="Straight Arrow Connector 15"/>
          <p:cNvCxnSpPr/>
          <p:nvPr/>
        </p:nvCxnSpPr>
        <p:spPr>
          <a:xfrm flipV="1">
            <a:off x="7017312" y="2977817"/>
            <a:ext cx="570896" cy="34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H="1" flipV="1">
            <a:off x="7017312" y="3254958"/>
            <a:ext cx="57089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Text Box 22"/>
          <p:cNvSpPr txBox="1">
            <a:spLocks noChangeArrowheads="1"/>
          </p:cNvSpPr>
          <p:nvPr/>
        </p:nvSpPr>
        <p:spPr bwMode="auto">
          <a:xfrm>
            <a:off x="7097788" y="3280051"/>
            <a:ext cx="490420"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100" b="1" dirty="0">
                <a:latin typeface="Arial" charset="0"/>
                <a:ea typeface="굴림" charset="-127"/>
              </a:rPr>
              <a:t>Data</a:t>
            </a:r>
          </a:p>
        </p:txBody>
      </p:sp>
      <p:sp>
        <p:nvSpPr>
          <p:cNvPr id="19" name="Text Box 22"/>
          <p:cNvSpPr txBox="1">
            <a:spLocks noChangeArrowheads="1"/>
          </p:cNvSpPr>
          <p:nvPr/>
        </p:nvSpPr>
        <p:spPr bwMode="auto">
          <a:xfrm>
            <a:off x="6965006" y="2705131"/>
            <a:ext cx="595035"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100" b="1" dirty="0">
                <a:latin typeface="Arial" charset="0"/>
                <a:ea typeface="굴림" charset="-127"/>
              </a:rPr>
              <a:t>Query</a:t>
            </a:r>
          </a:p>
        </p:txBody>
      </p:sp>
      <p:pic>
        <p:nvPicPr>
          <p:cNvPr id="20" name="Picture 19"/>
          <p:cNvPicPr>
            <a:picLocks noChangeAspect="1"/>
          </p:cNvPicPr>
          <p:nvPr/>
        </p:nvPicPr>
        <p:blipFill>
          <a:blip r:embed="rId3"/>
          <a:stretch>
            <a:fillRect/>
          </a:stretch>
        </p:blipFill>
        <p:spPr>
          <a:xfrm flipH="1">
            <a:off x="5848216" y="4749005"/>
            <a:ext cx="963816" cy="1477851"/>
          </a:xfrm>
          <a:prstGeom prst="rect">
            <a:avLst/>
          </a:prstGeom>
        </p:spPr>
      </p:pic>
      <p:sp>
        <p:nvSpPr>
          <p:cNvPr id="21" name="Rectangle 20"/>
          <p:cNvSpPr/>
          <p:nvPr/>
        </p:nvSpPr>
        <p:spPr>
          <a:xfrm>
            <a:off x="284164" y="4685474"/>
            <a:ext cx="8574085" cy="200817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p:cNvCxnSpPr/>
          <p:nvPr/>
        </p:nvCxnSpPr>
        <p:spPr>
          <a:xfrm flipV="1">
            <a:off x="3840829" y="5361824"/>
            <a:ext cx="1981450" cy="180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endCxn id="40" idx="3"/>
          </p:cNvCxnSpPr>
          <p:nvPr/>
        </p:nvCxnSpPr>
        <p:spPr>
          <a:xfrm flipH="1">
            <a:off x="3944314" y="5626216"/>
            <a:ext cx="194140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Text Box 22"/>
          <p:cNvSpPr txBox="1">
            <a:spLocks noChangeArrowheads="1"/>
          </p:cNvSpPr>
          <p:nvPr/>
        </p:nvSpPr>
        <p:spPr bwMode="auto">
          <a:xfrm>
            <a:off x="1467814" y="6381328"/>
            <a:ext cx="135603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200" b="1" dirty="0">
                <a:latin typeface="Arial" charset="0"/>
                <a:ea typeface="굴림" charset="-127"/>
              </a:rPr>
              <a:t>Client computer</a:t>
            </a:r>
          </a:p>
        </p:txBody>
      </p:sp>
      <p:sp>
        <p:nvSpPr>
          <p:cNvPr id="26" name="Text Box 22"/>
          <p:cNvSpPr txBox="1">
            <a:spLocks noChangeArrowheads="1"/>
          </p:cNvSpPr>
          <p:nvPr/>
        </p:nvSpPr>
        <p:spPr bwMode="auto">
          <a:xfrm>
            <a:off x="6013555" y="6226856"/>
            <a:ext cx="663839"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200" b="1" dirty="0">
                <a:latin typeface="Arial" charset="0"/>
                <a:ea typeface="굴림" charset="-127"/>
              </a:rPr>
              <a:t>Server</a:t>
            </a:r>
            <a:endParaRPr lang="en-AU" altLang="ko-KR" sz="1100" b="1" dirty="0">
              <a:latin typeface="Arial" charset="0"/>
              <a:ea typeface="굴림" charset="-127"/>
            </a:endParaRPr>
          </a:p>
        </p:txBody>
      </p:sp>
      <p:sp>
        <p:nvSpPr>
          <p:cNvPr id="27" name="Text Box 22"/>
          <p:cNvSpPr txBox="1">
            <a:spLocks noChangeArrowheads="1"/>
          </p:cNvSpPr>
          <p:nvPr/>
        </p:nvSpPr>
        <p:spPr bwMode="auto">
          <a:xfrm>
            <a:off x="4093881" y="5118218"/>
            <a:ext cx="1408257"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AU" altLang="ko-KR" sz="1100" b="1" dirty="0">
                <a:latin typeface="Arial" charset="0"/>
                <a:ea typeface="굴림" charset="-127"/>
              </a:rPr>
              <a:t>Request message</a:t>
            </a:r>
          </a:p>
        </p:txBody>
      </p:sp>
      <p:sp>
        <p:nvSpPr>
          <p:cNvPr id="28" name="Text Box 22"/>
          <p:cNvSpPr txBox="1">
            <a:spLocks noChangeArrowheads="1"/>
          </p:cNvSpPr>
          <p:nvPr/>
        </p:nvSpPr>
        <p:spPr bwMode="auto">
          <a:xfrm>
            <a:off x="4027900" y="5641470"/>
            <a:ext cx="1647251" cy="600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AU" altLang="ko-KR" sz="1100" b="1" dirty="0">
                <a:latin typeface="Arial" charset="0"/>
                <a:ea typeface="굴림" charset="-127"/>
              </a:rPr>
              <a:t>Response message</a:t>
            </a:r>
            <a:br>
              <a:rPr lang="en-AU" altLang="ko-KR" sz="1100" b="1" dirty="0">
                <a:latin typeface="Arial" charset="0"/>
                <a:ea typeface="굴림" charset="-127"/>
              </a:rPr>
            </a:br>
            <a:r>
              <a:rPr lang="en-AU" altLang="ko-KR" sz="1100" b="1" dirty="0">
                <a:latin typeface="Arial" charset="0"/>
                <a:ea typeface="굴림" charset="-127"/>
              </a:rPr>
              <a:t>(Data – plain text, XML, or </a:t>
            </a:r>
            <a:r>
              <a:rPr lang="en-AU" altLang="ko-KR" sz="1100" b="1" dirty="0" err="1">
                <a:latin typeface="Arial" charset="0"/>
                <a:ea typeface="굴림" charset="-127"/>
              </a:rPr>
              <a:t>Json</a:t>
            </a:r>
            <a:r>
              <a:rPr lang="en-AU" altLang="ko-KR" sz="1100" b="1" dirty="0">
                <a:latin typeface="Arial" charset="0"/>
                <a:ea typeface="굴림" charset="-127"/>
              </a:rPr>
              <a:t> Data)</a:t>
            </a:r>
          </a:p>
        </p:txBody>
      </p:sp>
      <p:pic>
        <p:nvPicPr>
          <p:cNvPr id="30" name="Picture 29"/>
          <p:cNvPicPr>
            <a:picLocks noChangeAspect="1"/>
          </p:cNvPicPr>
          <p:nvPr/>
        </p:nvPicPr>
        <p:blipFill>
          <a:blip r:embed="rId6"/>
          <a:stretch>
            <a:fillRect/>
          </a:stretch>
        </p:blipFill>
        <p:spPr>
          <a:xfrm>
            <a:off x="7499940" y="4838721"/>
            <a:ext cx="1123199" cy="1239678"/>
          </a:xfrm>
          <a:prstGeom prst="rect">
            <a:avLst/>
          </a:prstGeom>
        </p:spPr>
      </p:pic>
      <p:sp>
        <p:nvSpPr>
          <p:cNvPr id="31" name="Text Box 22"/>
          <p:cNvSpPr txBox="1">
            <a:spLocks noChangeArrowheads="1"/>
          </p:cNvSpPr>
          <p:nvPr/>
        </p:nvSpPr>
        <p:spPr bwMode="auto">
          <a:xfrm>
            <a:off x="7721828" y="5386984"/>
            <a:ext cx="813043"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100" b="1" dirty="0">
                <a:latin typeface="Arial" charset="0"/>
                <a:ea typeface="굴림" charset="-127"/>
              </a:rPr>
              <a:t>Database</a:t>
            </a:r>
          </a:p>
        </p:txBody>
      </p:sp>
      <p:cxnSp>
        <p:nvCxnSpPr>
          <p:cNvPr id="32" name="Straight Arrow Connector 31"/>
          <p:cNvCxnSpPr/>
          <p:nvPr/>
        </p:nvCxnSpPr>
        <p:spPr>
          <a:xfrm flipV="1">
            <a:off x="6929044" y="5376363"/>
            <a:ext cx="570896" cy="34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flipH="1" flipV="1">
            <a:off x="6929044" y="5653504"/>
            <a:ext cx="570896"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 Box 22"/>
          <p:cNvSpPr txBox="1">
            <a:spLocks noChangeArrowheads="1"/>
          </p:cNvSpPr>
          <p:nvPr/>
        </p:nvSpPr>
        <p:spPr bwMode="auto">
          <a:xfrm>
            <a:off x="7009520" y="5678597"/>
            <a:ext cx="490420"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100" b="1" dirty="0">
                <a:latin typeface="Arial" charset="0"/>
                <a:ea typeface="굴림" charset="-127"/>
              </a:rPr>
              <a:t>Data</a:t>
            </a:r>
          </a:p>
        </p:txBody>
      </p:sp>
      <p:sp>
        <p:nvSpPr>
          <p:cNvPr id="35" name="Text Box 22"/>
          <p:cNvSpPr txBox="1">
            <a:spLocks noChangeArrowheads="1"/>
          </p:cNvSpPr>
          <p:nvPr/>
        </p:nvSpPr>
        <p:spPr bwMode="auto">
          <a:xfrm>
            <a:off x="6876738" y="5103677"/>
            <a:ext cx="595035"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AU" altLang="ko-KR" sz="1100" b="1" dirty="0">
                <a:latin typeface="Arial" charset="0"/>
                <a:ea typeface="굴림" charset="-127"/>
              </a:rPr>
              <a:t>Query</a:t>
            </a:r>
          </a:p>
        </p:txBody>
      </p:sp>
      <p:sp>
        <p:nvSpPr>
          <p:cNvPr id="38" name="Rectangle 37"/>
          <p:cNvSpPr/>
          <p:nvPr/>
        </p:nvSpPr>
        <p:spPr>
          <a:xfrm>
            <a:off x="393538" y="4788860"/>
            <a:ext cx="3700343" cy="1592468"/>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545940" y="4990353"/>
            <a:ext cx="1106020" cy="1276356"/>
          </a:xfrm>
          <a:prstGeom prst="rect">
            <a:avLst/>
          </a:prstGeom>
          <a:solidFill>
            <a:srgbClr val="CAD3F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2843807" y="4993919"/>
            <a:ext cx="1100507" cy="1264594"/>
          </a:xfrm>
          <a:prstGeom prst="rect">
            <a:avLst/>
          </a:prstGeom>
          <a:solidFill>
            <a:schemeClr val="accent4">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 Box 22"/>
          <p:cNvSpPr txBox="1">
            <a:spLocks noChangeArrowheads="1"/>
          </p:cNvSpPr>
          <p:nvPr/>
        </p:nvSpPr>
        <p:spPr bwMode="auto">
          <a:xfrm>
            <a:off x="534667" y="5013176"/>
            <a:ext cx="1125553" cy="261610"/>
          </a:xfrm>
          <a:prstGeom prst="rect">
            <a:avLst/>
          </a:prstGeom>
          <a:solidFill>
            <a:srgbClr val="FFFFFF"/>
          </a:solidFill>
          <a:ln w="9525">
            <a:solidFill>
              <a:schemeClr val="tx1"/>
            </a:solidFill>
            <a:miter lim="800000"/>
            <a:headEnd/>
            <a:tailEnd/>
          </a:ln>
          <a:effectLst/>
          <a:extLst/>
        </p:spPr>
        <p:txBody>
          <a:bodyPr wrap="none">
            <a:spAutoFit/>
          </a:bodyPr>
          <a:lstStyle/>
          <a:p>
            <a:pPr algn="ctr"/>
            <a:r>
              <a:rPr lang="en-AU" altLang="ko-KR" sz="1100" b="1" dirty="0">
                <a:latin typeface="Arial" charset="0"/>
                <a:ea typeface="굴림" charset="-127"/>
              </a:rPr>
              <a:t>User Interface</a:t>
            </a:r>
          </a:p>
        </p:txBody>
      </p:sp>
      <p:sp>
        <p:nvSpPr>
          <p:cNvPr id="43" name="Text Box 22"/>
          <p:cNvSpPr txBox="1">
            <a:spLocks noChangeArrowheads="1"/>
          </p:cNvSpPr>
          <p:nvPr/>
        </p:nvSpPr>
        <p:spPr bwMode="auto">
          <a:xfrm>
            <a:off x="2843808" y="5013176"/>
            <a:ext cx="1100505" cy="261610"/>
          </a:xfrm>
          <a:prstGeom prst="rect">
            <a:avLst/>
          </a:prstGeom>
          <a:solidFill>
            <a:schemeClr val="bg1"/>
          </a:solidFill>
          <a:ln w="9525">
            <a:solidFill>
              <a:schemeClr val="tx1"/>
            </a:solidFill>
            <a:miter lim="800000"/>
            <a:headEnd/>
            <a:tailEnd/>
          </a:ln>
          <a:effectLst/>
          <a:extLst/>
        </p:spPr>
        <p:txBody>
          <a:bodyPr wrap="square">
            <a:spAutoFit/>
          </a:bodyPr>
          <a:lstStyle/>
          <a:p>
            <a:pPr algn="ctr"/>
            <a:r>
              <a:rPr lang="en-AU" altLang="ko-KR" sz="1100" b="1" dirty="0">
                <a:latin typeface="Arial" charset="0"/>
                <a:ea typeface="굴림" charset="-127"/>
              </a:rPr>
              <a:t>AJAX Engine</a:t>
            </a:r>
          </a:p>
        </p:txBody>
      </p:sp>
      <p:cxnSp>
        <p:nvCxnSpPr>
          <p:cNvPr id="66" name="Straight Arrow Connector 65"/>
          <p:cNvCxnSpPr>
            <a:stCxn id="40" idx="1"/>
            <a:endCxn id="39" idx="3"/>
          </p:cNvCxnSpPr>
          <p:nvPr/>
        </p:nvCxnSpPr>
        <p:spPr>
          <a:xfrm flipH="1">
            <a:off x="1651960" y="5626216"/>
            <a:ext cx="1191847" cy="23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a:xfrm>
            <a:off x="1651960" y="5386985"/>
            <a:ext cx="117188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5"/>
          <a:stretch>
            <a:fillRect/>
          </a:stretch>
        </p:blipFill>
        <p:spPr>
          <a:xfrm>
            <a:off x="678683" y="5441836"/>
            <a:ext cx="837938" cy="724679"/>
          </a:xfrm>
          <a:prstGeom prst="rect">
            <a:avLst/>
          </a:prstGeom>
        </p:spPr>
      </p:pic>
      <p:sp>
        <p:nvSpPr>
          <p:cNvPr id="72" name="Text Box 22"/>
          <p:cNvSpPr txBox="1">
            <a:spLocks noChangeArrowheads="1"/>
          </p:cNvSpPr>
          <p:nvPr/>
        </p:nvSpPr>
        <p:spPr bwMode="auto">
          <a:xfrm>
            <a:off x="1651960" y="5086902"/>
            <a:ext cx="1191847" cy="26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AU" altLang="ko-KR" sz="1100" b="1" dirty="0">
                <a:latin typeface="Arial" charset="0"/>
                <a:ea typeface="굴림" charset="-127"/>
              </a:rPr>
              <a:t>JavaScript call</a:t>
            </a:r>
          </a:p>
        </p:txBody>
      </p:sp>
      <p:sp>
        <p:nvSpPr>
          <p:cNvPr id="77" name="Text Box 22"/>
          <p:cNvSpPr txBox="1">
            <a:spLocks noChangeArrowheads="1"/>
          </p:cNvSpPr>
          <p:nvPr/>
        </p:nvSpPr>
        <p:spPr bwMode="auto">
          <a:xfrm>
            <a:off x="1651961" y="5653505"/>
            <a:ext cx="1191847" cy="600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en-AU" altLang="ko-KR" sz="1100" b="1" dirty="0">
                <a:latin typeface="Arial" charset="0"/>
                <a:ea typeface="굴림" charset="-127"/>
              </a:rPr>
              <a:t>Response</a:t>
            </a:r>
            <a:br>
              <a:rPr lang="en-AU" altLang="ko-KR" sz="1100" b="1" dirty="0">
                <a:latin typeface="Arial" charset="0"/>
                <a:ea typeface="굴림" charset="-127"/>
              </a:rPr>
            </a:br>
            <a:r>
              <a:rPr lang="en-AU" altLang="ko-KR" sz="1100" b="1" dirty="0">
                <a:latin typeface="Arial" charset="0"/>
                <a:ea typeface="굴림" charset="-127"/>
              </a:rPr>
              <a:t>(HTML + CSS Data…)</a:t>
            </a:r>
          </a:p>
        </p:txBody>
      </p:sp>
      <p:sp>
        <p:nvSpPr>
          <p:cNvPr id="44" name="Slide Number Placeholder 3">
            <a:extLst>
              <a:ext uri="{FF2B5EF4-FFF2-40B4-BE49-F238E27FC236}">
                <a16:creationId xmlns:a16="http://schemas.microsoft.com/office/drawing/2014/main" id="{1086CDDC-8C4D-074E-B18D-296EB3B26827}"/>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5</a:t>
            </a:fld>
            <a:endParaRPr lang="en-US" dirty="0"/>
          </a:p>
        </p:txBody>
      </p:sp>
    </p:spTree>
    <p:extLst>
      <p:ext uri="{BB962C8B-B14F-4D97-AF65-F5344CB8AC3E}">
        <p14:creationId xmlns:p14="http://schemas.microsoft.com/office/powerpoint/2010/main" val="2203546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AU"/>
              <a:t>Accessibility</a:t>
            </a:r>
          </a:p>
        </p:txBody>
      </p:sp>
      <p:sp>
        <p:nvSpPr>
          <p:cNvPr id="34819" name="Rectangle 3"/>
          <p:cNvSpPr>
            <a:spLocks noGrp="1" noChangeArrowheads="1"/>
          </p:cNvSpPr>
          <p:nvPr>
            <p:ph idx="1"/>
          </p:nvPr>
        </p:nvSpPr>
        <p:spPr>
          <a:xfrm>
            <a:off x="682906" y="2148148"/>
            <a:ext cx="8041994" cy="4118182"/>
          </a:xfrm>
        </p:spPr>
        <p:txBody>
          <a:bodyPr>
            <a:normAutofit/>
          </a:bodyPr>
          <a:lstStyle/>
          <a:p>
            <a:r>
              <a:rPr lang="en-AU" sz="2600" dirty="0"/>
              <a:t>Legality</a:t>
            </a:r>
          </a:p>
          <a:p>
            <a:pPr lvl="1"/>
            <a:r>
              <a:rPr lang="en-AU" sz="2200" dirty="0"/>
              <a:t>It is not illegal to create a web site which is not accessible</a:t>
            </a:r>
          </a:p>
          <a:p>
            <a:pPr lvl="1"/>
            <a:r>
              <a:rPr lang="en-AU" sz="2200" dirty="0"/>
              <a:t>But it is illegal to discriminate against somebody</a:t>
            </a:r>
          </a:p>
          <a:p>
            <a:pPr lvl="1">
              <a:lnSpc>
                <a:spcPct val="90000"/>
              </a:lnSpc>
            </a:pPr>
            <a:r>
              <a:rPr lang="en-AU" sz="2200" dirty="0"/>
              <a:t>Official website of 2000 Sydney Olympic failed a court case (Disability Discrimination Act 1992)</a:t>
            </a:r>
          </a:p>
          <a:p>
            <a:pPr marL="457200" lvl="1" indent="0">
              <a:buNone/>
            </a:pPr>
            <a:endParaRPr lang="en-AU" sz="2600" dirty="0"/>
          </a:p>
          <a:p>
            <a:pPr lvl="1"/>
            <a:r>
              <a:rPr lang="en-AU" sz="2000" dirty="0"/>
              <a:t>The Australian Human Rights and Equal Opportunity Commission (HREOC) Disability Rights Unit</a:t>
            </a:r>
          </a:p>
          <a:p>
            <a:pPr lvl="1">
              <a:lnSpc>
                <a:spcPct val="80000"/>
              </a:lnSpc>
            </a:pPr>
            <a:r>
              <a:rPr lang="en-AU" sz="2000" dirty="0"/>
              <a:t>Disability Discrimination Act (DDA) 1992</a:t>
            </a:r>
          </a:p>
          <a:p>
            <a:pPr lvl="1"/>
            <a:endParaRPr lang="en-AU" sz="2600" dirty="0"/>
          </a:p>
        </p:txBody>
      </p:sp>
      <p:sp>
        <p:nvSpPr>
          <p:cNvPr id="4" name="Slide Number Placeholder 3">
            <a:extLst>
              <a:ext uri="{FF2B5EF4-FFF2-40B4-BE49-F238E27FC236}">
                <a16:creationId xmlns:a16="http://schemas.microsoft.com/office/drawing/2014/main" id="{151004AA-6E86-7F4C-A281-EB366DFEA6D8}"/>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50</a:t>
            </a:fld>
            <a:endParaRPr lang="en-US" dirty="0"/>
          </a:p>
        </p:txBody>
      </p:sp>
    </p:spTree>
    <p:extLst>
      <p:ext uri="{BB962C8B-B14F-4D97-AF65-F5344CB8AC3E}">
        <p14:creationId xmlns:p14="http://schemas.microsoft.com/office/powerpoint/2010/main" val="3481286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Disable population in Australia </a:t>
            </a:r>
          </a:p>
        </p:txBody>
      </p:sp>
      <p:pic>
        <p:nvPicPr>
          <p:cNvPr id="4" name="Content Placeholder 3"/>
          <p:cNvPicPr>
            <a:picLocks noGrp="1" noChangeAspect="1"/>
          </p:cNvPicPr>
          <p:nvPr>
            <p:ph idx="1"/>
          </p:nvPr>
        </p:nvPicPr>
        <p:blipFill>
          <a:blip r:embed="rId3"/>
          <a:srcRect t="10542" b="10542"/>
          <a:stretch>
            <a:fillRect/>
          </a:stretch>
        </p:blipFill>
        <p:spPr/>
      </p:pic>
      <p:sp>
        <p:nvSpPr>
          <p:cNvPr id="3" name="TextBox 2">
            <a:extLst>
              <a:ext uri="{FF2B5EF4-FFF2-40B4-BE49-F238E27FC236}">
                <a16:creationId xmlns:a16="http://schemas.microsoft.com/office/drawing/2014/main" id="{BC46A6FA-3F63-8A49-BF50-09BE1745675D}"/>
              </a:ext>
            </a:extLst>
          </p:cNvPr>
          <p:cNvSpPr txBox="1"/>
          <p:nvPr/>
        </p:nvSpPr>
        <p:spPr>
          <a:xfrm>
            <a:off x="4892040" y="6309360"/>
            <a:ext cx="3148619" cy="369332"/>
          </a:xfrm>
          <a:prstGeom prst="rect">
            <a:avLst/>
          </a:prstGeom>
          <a:noFill/>
        </p:spPr>
        <p:txBody>
          <a:bodyPr wrap="none" rtlCol="0">
            <a:spAutoFit/>
          </a:bodyPr>
          <a:lstStyle/>
          <a:p>
            <a:r>
              <a:rPr lang="en-US" dirty="0"/>
              <a:t>ABS accessed in May 2018</a:t>
            </a:r>
          </a:p>
        </p:txBody>
      </p:sp>
      <p:sp>
        <p:nvSpPr>
          <p:cNvPr id="5" name="Slide Number Placeholder 3">
            <a:extLst>
              <a:ext uri="{FF2B5EF4-FFF2-40B4-BE49-F238E27FC236}">
                <a16:creationId xmlns:a16="http://schemas.microsoft.com/office/drawing/2014/main" id="{3BE5FD5D-83DB-F142-A778-4E41EAF28DFA}"/>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51</a:t>
            </a:fld>
            <a:endParaRPr lang="en-US" dirty="0"/>
          </a:p>
        </p:txBody>
      </p:sp>
    </p:spTree>
    <p:extLst>
      <p:ext uri="{BB962C8B-B14F-4D97-AF65-F5344CB8AC3E}">
        <p14:creationId xmlns:p14="http://schemas.microsoft.com/office/powerpoint/2010/main" val="2378474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1148576" y="2174765"/>
            <a:ext cx="7709674" cy="4630317"/>
          </a:xfrm>
        </p:spPr>
        <p:txBody>
          <a:bodyPr>
            <a:normAutofit lnSpcReduction="10000"/>
          </a:bodyPr>
          <a:lstStyle/>
          <a:p>
            <a:pPr>
              <a:lnSpc>
                <a:spcPct val="90000"/>
              </a:lnSpc>
            </a:pPr>
            <a:r>
              <a:rPr lang="en-AU" sz="2400" dirty="0"/>
              <a:t>Major types of disability:</a:t>
            </a:r>
          </a:p>
          <a:p>
            <a:pPr lvl="1">
              <a:lnSpc>
                <a:spcPct val="90000"/>
              </a:lnSpc>
            </a:pPr>
            <a:r>
              <a:rPr lang="en-AU" sz="2000" dirty="0"/>
              <a:t>Physical (3.4 million, 15%) </a:t>
            </a:r>
          </a:p>
          <a:p>
            <a:pPr lvl="1">
              <a:lnSpc>
                <a:spcPct val="90000"/>
              </a:lnSpc>
            </a:pPr>
            <a:r>
              <a:rPr lang="en-AU" sz="2000" dirty="0"/>
              <a:t>Vision (357,000)</a:t>
            </a:r>
          </a:p>
          <a:p>
            <a:pPr lvl="2">
              <a:lnSpc>
                <a:spcPct val="80000"/>
              </a:lnSpc>
            </a:pPr>
            <a:r>
              <a:rPr lang="en-AU" sz="1600" dirty="0"/>
              <a:t>Blindness, low vision, colour blindness</a:t>
            </a:r>
          </a:p>
          <a:p>
            <a:pPr lvl="2">
              <a:lnSpc>
                <a:spcPct val="80000"/>
              </a:lnSpc>
            </a:pPr>
            <a:r>
              <a:rPr lang="en-AU" sz="1600" dirty="0"/>
              <a:t>Unable to view video </a:t>
            </a:r>
          </a:p>
          <a:p>
            <a:pPr lvl="1">
              <a:lnSpc>
                <a:spcPct val="80000"/>
              </a:lnSpc>
            </a:pPr>
            <a:r>
              <a:rPr lang="en-AU" sz="2000" dirty="0"/>
              <a:t>Hearing (1 in 6)</a:t>
            </a:r>
          </a:p>
          <a:p>
            <a:pPr lvl="1">
              <a:lnSpc>
                <a:spcPct val="90000"/>
              </a:lnSpc>
            </a:pPr>
            <a:r>
              <a:rPr lang="en-AU" sz="2000" dirty="0"/>
              <a:t>Cognitive (668,100)</a:t>
            </a:r>
          </a:p>
          <a:p>
            <a:pPr lvl="2">
              <a:lnSpc>
                <a:spcPct val="80000"/>
              </a:lnSpc>
            </a:pPr>
            <a:r>
              <a:rPr lang="en-AU" sz="1600" dirty="0"/>
              <a:t>Complex language or images</a:t>
            </a:r>
          </a:p>
          <a:p>
            <a:pPr lvl="2">
              <a:lnSpc>
                <a:spcPct val="80000"/>
              </a:lnSpc>
            </a:pPr>
            <a:r>
              <a:rPr lang="en-AU" sz="1600" dirty="0"/>
              <a:t>Navigation confusion</a:t>
            </a:r>
          </a:p>
          <a:p>
            <a:pPr lvl="1">
              <a:lnSpc>
                <a:spcPct val="90000"/>
              </a:lnSpc>
            </a:pPr>
            <a:r>
              <a:rPr lang="en-AU" sz="2000" dirty="0"/>
              <a:t>Literacy</a:t>
            </a:r>
          </a:p>
          <a:p>
            <a:pPr>
              <a:lnSpc>
                <a:spcPct val="90000"/>
              </a:lnSpc>
            </a:pPr>
            <a:r>
              <a:rPr lang="en-AU" dirty="0"/>
              <a:t>Australian Network on Disability</a:t>
            </a:r>
            <a:endParaRPr lang="en-AU" sz="2400" dirty="0"/>
          </a:p>
          <a:p>
            <a:pPr lvl="1">
              <a:lnSpc>
                <a:spcPct val="90000"/>
              </a:lnSpc>
              <a:spcAft>
                <a:spcPts val="1500"/>
              </a:spcAft>
            </a:pPr>
            <a:r>
              <a:rPr lang="en-AU" sz="2400" dirty="0"/>
              <a:t>20% had a disability (4 million Australians)</a:t>
            </a:r>
          </a:p>
          <a:p>
            <a:pPr marL="457200" lvl="1" indent="0" algn="r">
              <a:lnSpc>
                <a:spcPct val="90000"/>
              </a:lnSpc>
              <a:spcAft>
                <a:spcPts val="1500"/>
              </a:spcAft>
              <a:buNone/>
            </a:pPr>
            <a:r>
              <a:rPr lang="en-AU" sz="1200" dirty="0"/>
              <a:t>April 2015</a:t>
            </a:r>
          </a:p>
        </p:txBody>
      </p:sp>
      <p:sp>
        <p:nvSpPr>
          <p:cNvPr id="5" name="Title 1">
            <a:extLst>
              <a:ext uri="{FF2B5EF4-FFF2-40B4-BE49-F238E27FC236}">
                <a16:creationId xmlns:a16="http://schemas.microsoft.com/office/drawing/2014/main" id="{AF32EECF-2391-474C-A66D-75DCD4A1A72E}"/>
              </a:ext>
            </a:extLst>
          </p:cNvPr>
          <p:cNvSpPr>
            <a:spLocks noGrp="1"/>
          </p:cNvSpPr>
          <p:nvPr>
            <p:ph type="title"/>
          </p:nvPr>
        </p:nvSpPr>
        <p:spPr/>
        <p:txBody>
          <a:bodyPr/>
          <a:lstStyle/>
          <a:p>
            <a:r>
              <a:rPr lang="en-US" dirty="0"/>
              <a:t>Disable population in Australia </a:t>
            </a:r>
          </a:p>
        </p:txBody>
      </p:sp>
      <p:sp>
        <p:nvSpPr>
          <p:cNvPr id="6" name="Slide Number Placeholder 3">
            <a:extLst>
              <a:ext uri="{FF2B5EF4-FFF2-40B4-BE49-F238E27FC236}">
                <a16:creationId xmlns:a16="http://schemas.microsoft.com/office/drawing/2014/main" id="{1630122F-9DFE-9D44-96D6-8B28D681E36A}"/>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52</a:t>
            </a:fld>
            <a:endParaRPr lang="en-US" dirty="0"/>
          </a:p>
        </p:txBody>
      </p:sp>
    </p:spTree>
    <p:extLst>
      <p:ext uri="{BB962C8B-B14F-4D97-AF65-F5344CB8AC3E}">
        <p14:creationId xmlns:p14="http://schemas.microsoft.com/office/powerpoint/2010/main" val="4171353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13489-2583-A347-BB15-83E6337D7226}"/>
              </a:ext>
            </a:extLst>
          </p:cNvPr>
          <p:cNvSpPr>
            <a:spLocks noGrp="1"/>
          </p:cNvSpPr>
          <p:nvPr>
            <p:ph idx="1"/>
          </p:nvPr>
        </p:nvSpPr>
        <p:spPr>
          <a:xfrm>
            <a:off x="864381" y="2489200"/>
            <a:ext cx="7318919" cy="3530600"/>
          </a:xfrm>
        </p:spPr>
        <p:txBody>
          <a:bodyPr>
            <a:normAutofit lnSpcReduction="10000"/>
          </a:bodyPr>
          <a:lstStyle/>
          <a:p>
            <a:r>
              <a:rPr lang="en-AU" dirty="0"/>
              <a:t>Living with disability (18.3% or 4.3 million people)</a:t>
            </a:r>
          </a:p>
          <a:p>
            <a:r>
              <a:rPr lang="en-AU" dirty="0"/>
              <a:t>Older populations active ( 49.2%)</a:t>
            </a:r>
          </a:p>
          <a:p>
            <a:pPr fontAlgn="base"/>
            <a:r>
              <a:rPr lang="en-AU" dirty="0"/>
              <a:t>Almost one in 12 Australians with disability (281,100 people or 8.6%) reported they had experienced discrimination or unfair treatment because of their disability.</a:t>
            </a:r>
          </a:p>
          <a:p>
            <a:pPr fontAlgn="base"/>
            <a:r>
              <a:rPr lang="en-AU" dirty="0"/>
              <a:t>Young people with disability (aged 15 to 24 years) were more likely to report the experience of discrimination (20.5%) than those aged 65 years and over (2.1%).</a:t>
            </a:r>
          </a:p>
          <a:p>
            <a:pPr fontAlgn="base"/>
            <a:r>
              <a:rPr lang="en-AU" dirty="0"/>
              <a:t>Over one-third (35.1%) of women and over one-quarter (28.1%) of men aged 15 years and over had avoided situations because of their disability.</a:t>
            </a:r>
          </a:p>
          <a:p>
            <a:endParaRPr lang="en-AU" dirty="0"/>
          </a:p>
          <a:p>
            <a:endParaRPr lang="en-US" dirty="0"/>
          </a:p>
        </p:txBody>
      </p:sp>
      <p:sp>
        <p:nvSpPr>
          <p:cNvPr id="6" name="TextBox 5">
            <a:extLst>
              <a:ext uri="{FF2B5EF4-FFF2-40B4-BE49-F238E27FC236}">
                <a16:creationId xmlns:a16="http://schemas.microsoft.com/office/drawing/2014/main" id="{EC78E619-B067-5441-8681-A39C70D93C67}"/>
              </a:ext>
            </a:extLst>
          </p:cNvPr>
          <p:cNvSpPr txBox="1"/>
          <p:nvPr/>
        </p:nvSpPr>
        <p:spPr>
          <a:xfrm>
            <a:off x="706056" y="6390189"/>
            <a:ext cx="8655756" cy="292388"/>
          </a:xfrm>
          <a:prstGeom prst="rect">
            <a:avLst/>
          </a:prstGeom>
          <a:noFill/>
        </p:spPr>
        <p:txBody>
          <a:bodyPr wrap="square" rtlCol="0">
            <a:spAutoFit/>
          </a:bodyPr>
          <a:lstStyle/>
          <a:p>
            <a:r>
              <a:rPr lang="en-AU" sz="1300" dirty="0"/>
              <a:t>Australian Bureau of Statistics (ABS), Survey of Disability, Ageing and Carers 2015. viewed 30 April 2018</a:t>
            </a:r>
            <a:endParaRPr lang="en-US" sz="1300" dirty="0"/>
          </a:p>
        </p:txBody>
      </p:sp>
      <p:sp>
        <p:nvSpPr>
          <p:cNvPr id="8" name="Title 1">
            <a:extLst>
              <a:ext uri="{FF2B5EF4-FFF2-40B4-BE49-F238E27FC236}">
                <a16:creationId xmlns:a16="http://schemas.microsoft.com/office/drawing/2014/main" id="{3D8A8950-4C40-3244-97AF-B5E55BD5A0AB}"/>
              </a:ext>
            </a:extLst>
          </p:cNvPr>
          <p:cNvSpPr>
            <a:spLocks noGrp="1"/>
          </p:cNvSpPr>
          <p:nvPr>
            <p:ph type="title"/>
          </p:nvPr>
        </p:nvSpPr>
        <p:spPr/>
        <p:txBody>
          <a:bodyPr/>
          <a:lstStyle/>
          <a:p>
            <a:r>
              <a:rPr lang="en-US" dirty="0"/>
              <a:t>Disable population in Australia </a:t>
            </a:r>
          </a:p>
        </p:txBody>
      </p:sp>
      <p:sp>
        <p:nvSpPr>
          <p:cNvPr id="9" name="Slide Number Placeholder 3">
            <a:extLst>
              <a:ext uri="{FF2B5EF4-FFF2-40B4-BE49-F238E27FC236}">
                <a16:creationId xmlns:a16="http://schemas.microsoft.com/office/drawing/2014/main" id="{C45B2BEC-D621-5940-9786-6D8B5BCB5DAF}"/>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53</a:t>
            </a:fld>
            <a:endParaRPr lang="en-US" dirty="0"/>
          </a:p>
        </p:txBody>
      </p:sp>
    </p:spTree>
    <p:extLst>
      <p:ext uri="{BB962C8B-B14F-4D97-AF65-F5344CB8AC3E}">
        <p14:creationId xmlns:p14="http://schemas.microsoft.com/office/powerpoint/2010/main" val="1943441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5FF2-BBBD-9744-8AD9-1E777EB9E1BF}"/>
              </a:ext>
            </a:extLst>
          </p:cNvPr>
          <p:cNvSpPr>
            <a:spLocks noGrp="1"/>
          </p:cNvSpPr>
          <p:nvPr>
            <p:ph type="title"/>
          </p:nvPr>
        </p:nvSpPr>
        <p:spPr/>
        <p:txBody>
          <a:bodyPr/>
          <a:lstStyle/>
          <a:p>
            <a:r>
              <a:rPr lang="en-US" dirty="0"/>
              <a:t>Assistive Technology</a:t>
            </a:r>
          </a:p>
        </p:txBody>
      </p:sp>
      <p:sp>
        <p:nvSpPr>
          <p:cNvPr id="3" name="Content Placeholder 2">
            <a:extLst>
              <a:ext uri="{FF2B5EF4-FFF2-40B4-BE49-F238E27FC236}">
                <a16:creationId xmlns:a16="http://schemas.microsoft.com/office/drawing/2014/main" id="{DF97A51B-1BA5-E14B-A1CE-AEE292E36ABD}"/>
              </a:ext>
            </a:extLst>
          </p:cNvPr>
          <p:cNvSpPr>
            <a:spLocks noGrp="1"/>
          </p:cNvSpPr>
          <p:nvPr>
            <p:ph idx="1"/>
          </p:nvPr>
        </p:nvSpPr>
        <p:spPr>
          <a:xfrm>
            <a:off x="864381" y="2489200"/>
            <a:ext cx="7515689" cy="3530600"/>
          </a:xfrm>
        </p:spPr>
        <p:txBody>
          <a:bodyPr/>
          <a:lstStyle/>
          <a:p>
            <a:r>
              <a:rPr lang="en-US" dirty="0"/>
              <a:t>Screen readers (</a:t>
            </a:r>
            <a:r>
              <a:rPr lang="en-US" dirty="0" err="1"/>
              <a:t>e.g</a:t>
            </a:r>
            <a:r>
              <a:rPr lang="en-US" dirty="0"/>
              <a:t> JAWS for Windows, Voiceover for Mac)</a:t>
            </a:r>
          </a:p>
          <a:p>
            <a:r>
              <a:rPr lang="en-US" dirty="0"/>
              <a:t>Screen magnification software (</a:t>
            </a:r>
            <a:r>
              <a:rPr lang="en-US" dirty="0" err="1"/>
              <a:t>e.g</a:t>
            </a:r>
            <a:r>
              <a:rPr lang="en-US" dirty="0"/>
              <a:t> handheld magnifier over it)</a:t>
            </a:r>
          </a:p>
          <a:p>
            <a:r>
              <a:rPr lang="en-US" dirty="0"/>
              <a:t>Text reader (synthesized voice)</a:t>
            </a:r>
          </a:p>
          <a:p>
            <a:r>
              <a:rPr lang="en-US" dirty="0"/>
              <a:t>Speech input software (</a:t>
            </a:r>
            <a:r>
              <a:rPr lang="en-US" dirty="0" err="1"/>
              <a:t>e.g</a:t>
            </a:r>
            <a:r>
              <a:rPr lang="en-US" dirty="0"/>
              <a:t> Dragon Naturally Speaking)</a:t>
            </a:r>
          </a:p>
          <a:p>
            <a:r>
              <a:rPr lang="en-US" dirty="0"/>
              <a:t>Alternative input devices</a:t>
            </a:r>
          </a:p>
          <a:p>
            <a:pPr lvl="1"/>
            <a:r>
              <a:rPr lang="en-US" dirty="0"/>
              <a:t>Head pointers</a:t>
            </a:r>
          </a:p>
          <a:p>
            <a:pPr lvl="1"/>
            <a:r>
              <a:rPr lang="en-US" dirty="0"/>
              <a:t>Motion tracking or eye tracking</a:t>
            </a:r>
          </a:p>
          <a:p>
            <a:pPr lvl="1"/>
            <a:r>
              <a:rPr lang="en-US" dirty="0"/>
              <a:t>Single switch entry devices (e.g. on-screen keyboard with a cursor)</a:t>
            </a:r>
          </a:p>
        </p:txBody>
      </p:sp>
      <p:sp>
        <p:nvSpPr>
          <p:cNvPr id="4" name="Slide Number Placeholder 3">
            <a:extLst>
              <a:ext uri="{FF2B5EF4-FFF2-40B4-BE49-F238E27FC236}">
                <a16:creationId xmlns:a16="http://schemas.microsoft.com/office/drawing/2014/main" id="{2838DB53-97CA-6A47-9C97-4635951D95B9}"/>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54</a:t>
            </a:fld>
            <a:endParaRPr lang="en-US" dirty="0"/>
          </a:p>
        </p:txBody>
      </p:sp>
    </p:spTree>
    <p:extLst>
      <p:ext uri="{BB962C8B-B14F-4D97-AF65-F5344CB8AC3E}">
        <p14:creationId xmlns:p14="http://schemas.microsoft.com/office/powerpoint/2010/main" val="224216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AU"/>
              <a:t>Who benefits?</a:t>
            </a:r>
          </a:p>
        </p:txBody>
      </p:sp>
      <p:sp>
        <p:nvSpPr>
          <p:cNvPr id="10243" name="Rectangle 3"/>
          <p:cNvSpPr>
            <a:spLocks noGrp="1" noChangeArrowheads="1"/>
          </p:cNvSpPr>
          <p:nvPr>
            <p:ph idx="1"/>
          </p:nvPr>
        </p:nvSpPr>
        <p:spPr>
          <a:xfrm>
            <a:off x="864382" y="2489200"/>
            <a:ext cx="7561988" cy="3530600"/>
          </a:xfrm>
        </p:spPr>
        <p:txBody>
          <a:bodyPr>
            <a:normAutofit/>
          </a:bodyPr>
          <a:lstStyle/>
          <a:p>
            <a:pPr>
              <a:lnSpc>
                <a:spcPct val="90000"/>
              </a:lnSpc>
            </a:pPr>
            <a:r>
              <a:rPr lang="en-AU" sz="2800" dirty="0"/>
              <a:t>People with </a:t>
            </a:r>
          </a:p>
          <a:p>
            <a:pPr lvl="1">
              <a:lnSpc>
                <a:spcPct val="90000"/>
              </a:lnSpc>
            </a:pPr>
            <a:r>
              <a:rPr lang="en-AU" sz="1900" dirty="0"/>
              <a:t>disabilities</a:t>
            </a:r>
          </a:p>
          <a:p>
            <a:pPr lvl="1">
              <a:lnSpc>
                <a:spcPct val="90000"/>
              </a:lnSpc>
            </a:pPr>
            <a:r>
              <a:rPr lang="en-AU" sz="1900" dirty="0"/>
              <a:t>slow connections</a:t>
            </a:r>
          </a:p>
          <a:p>
            <a:pPr lvl="1">
              <a:lnSpc>
                <a:spcPct val="90000"/>
              </a:lnSpc>
            </a:pPr>
            <a:r>
              <a:rPr lang="en-AU" sz="1900" dirty="0"/>
              <a:t>People with old equipment</a:t>
            </a:r>
          </a:p>
          <a:p>
            <a:pPr lvl="1">
              <a:lnSpc>
                <a:spcPct val="90000"/>
              </a:lnSpc>
            </a:pPr>
            <a:r>
              <a:rPr lang="en-AU" sz="1900" dirty="0"/>
              <a:t>People with “non-standard” equipment or restricted access environments</a:t>
            </a:r>
          </a:p>
          <a:p>
            <a:pPr lvl="1">
              <a:lnSpc>
                <a:spcPct val="90000"/>
              </a:lnSpc>
            </a:pPr>
            <a:r>
              <a:rPr lang="en-AU" sz="1900" dirty="0"/>
              <a:t>People with temporary impairments or who are coping with environmental distractions, and</a:t>
            </a:r>
          </a:p>
          <a:p>
            <a:pPr lvl="1">
              <a:lnSpc>
                <a:spcPct val="90000"/>
              </a:lnSpc>
            </a:pPr>
            <a:r>
              <a:rPr lang="en-AU" sz="1900" dirty="0"/>
              <a:t>Older people and new users</a:t>
            </a:r>
          </a:p>
          <a:p>
            <a:pPr marL="402336" lvl="1" indent="0">
              <a:lnSpc>
                <a:spcPct val="90000"/>
              </a:lnSpc>
              <a:buNone/>
            </a:pPr>
            <a:endParaRPr lang="en-AU" sz="2600" dirty="0"/>
          </a:p>
          <a:p>
            <a:pPr>
              <a:lnSpc>
                <a:spcPct val="90000"/>
              </a:lnSpc>
            </a:pPr>
            <a:endParaRPr lang="en-AU" sz="2800" dirty="0"/>
          </a:p>
        </p:txBody>
      </p:sp>
      <p:sp>
        <p:nvSpPr>
          <p:cNvPr id="4" name="Slide Number Placeholder 3">
            <a:extLst>
              <a:ext uri="{FF2B5EF4-FFF2-40B4-BE49-F238E27FC236}">
                <a16:creationId xmlns:a16="http://schemas.microsoft.com/office/drawing/2014/main" id="{6C547E09-16DD-8C45-B771-2666EF151D9B}"/>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55</a:t>
            </a:fld>
            <a:endParaRPr lang="en-US" dirty="0"/>
          </a:p>
        </p:txBody>
      </p:sp>
    </p:spTree>
    <p:extLst>
      <p:ext uri="{BB962C8B-B14F-4D97-AF65-F5344CB8AC3E}">
        <p14:creationId xmlns:p14="http://schemas.microsoft.com/office/powerpoint/2010/main" val="1756542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AU"/>
              <a:t>Vision-impaired users</a:t>
            </a:r>
          </a:p>
        </p:txBody>
      </p:sp>
      <p:sp>
        <p:nvSpPr>
          <p:cNvPr id="12291" name="Rectangle 3"/>
          <p:cNvSpPr>
            <a:spLocks noGrp="1" noChangeArrowheads="1"/>
          </p:cNvSpPr>
          <p:nvPr>
            <p:ph idx="1"/>
          </p:nvPr>
        </p:nvSpPr>
        <p:spPr>
          <a:xfrm>
            <a:off x="981075" y="2245261"/>
            <a:ext cx="7610476" cy="1088953"/>
          </a:xfrm>
        </p:spPr>
        <p:txBody>
          <a:bodyPr/>
          <a:lstStyle/>
          <a:p>
            <a:r>
              <a:rPr lang="en-AU" dirty="0"/>
              <a:t>Popular screen reader is JAWS (Job Access With Speech)</a:t>
            </a:r>
          </a:p>
          <a:p>
            <a:r>
              <a:rPr lang="en-AU" dirty="0"/>
              <a:t>Transcript</a:t>
            </a:r>
          </a:p>
        </p:txBody>
      </p:sp>
      <p:sp>
        <p:nvSpPr>
          <p:cNvPr id="12292" name="Rectangle 4"/>
          <p:cNvSpPr>
            <a:spLocks noChangeArrowheads="1"/>
          </p:cNvSpPr>
          <p:nvPr/>
        </p:nvSpPr>
        <p:spPr bwMode="auto">
          <a:xfrm>
            <a:off x="865970" y="3251676"/>
            <a:ext cx="7877175" cy="27686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240" tIns="34621" rIns="69240" bIns="34621"/>
          <a:lstStyle/>
          <a:p>
            <a:pPr marL="257175" indent="-257175" defTabSz="687388" eaLnBrk="1" hangingPunct="1">
              <a:lnSpc>
                <a:spcPct val="90000"/>
              </a:lnSpc>
              <a:spcBef>
                <a:spcPct val="20000"/>
              </a:spcBef>
              <a:buFontTx/>
              <a:buChar char="•"/>
            </a:pPr>
            <a:r>
              <a:rPr lang="en-AU" sz="2000" dirty="0">
                <a:solidFill>
                  <a:srgbClr val="FF0000"/>
                </a:solidFill>
                <a:cs typeface="Arial" charset="0"/>
              </a:rPr>
              <a:t>"Page has five links. Graphic trans dot gif. Graphic image underline one dot gif. </a:t>
            </a:r>
            <a:r>
              <a:rPr lang="en-AU" sz="1400" dirty="0">
                <a:solidFill>
                  <a:srgbClr val="000000"/>
                </a:solidFill>
                <a:cs typeface="Arial" charset="0"/>
              </a:rPr>
              <a:t>Welcome to Fungi Online an online resource devoted to the science of mycology and the hobby of mushrooming. When people think of fungi they automatically think of mushrooms and toadstools but the world of fungi is much broader than that. In fact there are several thousands different varieties of fungi, from the giant </a:t>
            </a:r>
            <a:r>
              <a:rPr lang="en-AU" sz="1400" dirty="0" err="1">
                <a:solidFill>
                  <a:srgbClr val="000000"/>
                </a:solidFill>
                <a:cs typeface="Arial" charset="0"/>
              </a:rPr>
              <a:t>Boletes</a:t>
            </a:r>
            <a:r>
              <a:rPr lang="en-AU" sz="1400" dirty="0">
                <a:solidFill>
                  <a:srgbClr val="000000"/>
                </a:solidFill>
                <a:cs typeface="Arial" charset="0"/>
              </a:rPr>
              <a:t> of the North American redwoods to the thousands of varieties of microscopic fungus found all over the world. And there are just as many fungi lovers all around the world too. At the recent Miami world conference over three hundred fifty fungi fans got together to celebrate the world of fungi. link graphic images slash image underline two</a:t>
            </a:r>
            <a:r>
              <a:rPr lang="en-AU" dirty="0">
                <a:solidFill>
                  <a:srgbClr val="FF0000"/>
                </a:solidFill>
                <a:cs typeface="Arial" charset="0"/>
              </a:rPr>
              <a:t>. Click the image to hear d r </a:t>
            </a:r>
            <a:r>
              <a:rPr lang="en-AU" dirty="0" err="1">
                <a:solidFill>
                  <a:srgbClr val="FF0000"/>
                </a:solidFill>
                <a:cs typeface="Arial" charset="0"/>
              </a:rPr>
              <a:t>wilsons</a:t>
            </a:r>
            <a:r>
              <a:rPr lang="en-AU" dirty="0">
                <a:solidFill>
                  <a:srgbClr val="FF0000"/>
                </a:solidFill>
                <a:cs typeface="Arial" charset="0"/>
              </a:rPr>
              <a:t> welcome message to the </a:t>
            </a:r>
            <a:r>
              <a:rPr lang="en-AU" dirty="0" err="1">
                <a:solidFill>
                  <a:srgbClr val="FF0000"/>
                </a:solidFill>
                <a:cs typeface="Arial" charset="0"/>
              </a:rPr>
              <a:t>maa</a:t>
            </a:r>
            <a:r>
              <a:rPr lang="en-AU" dirty="0">
                <a:solidFill>
                  <a:srgbClr val="FF0000"/>
                </a:solidFill>
                <a:cs typeface="Arial" charset="0"/>
              </a:rPr>
              <a:t>. graphic trans dot gif. graphic trans dot gif. </a:t>
            </a:r>
            <a:r>
              <a:rPr lang="en-AU" sz="2000" dirty="0">
                <a:solidFill>
                  <a:srgbClr val="FF0000"/>
                </a:solidFill>
                <a:cs typeface="Arial" charset="0"/>
              </a:rPr>
              <a:t>Graphic image underline three dot j p g.</a:t>
            </a:r>
            <a:r>
              <a:rPr lang="en-AU" sz="1400" dirty="0">
                <a:solidFill>
                  <a:srgbClr val="000000"/>
                </a:solidFill>
                <a:cs typeface="Arial" charset="0"/>
              </a:rPr>
              <a:t> a beautiful specimen of </a:t>
            </a:r>
            <a:r>
              <a:rPr lang="en-AU" sz="1400" dirty="0" err="1">
                <a:solidFill>
                  <a:srgbClr val="000000"/>
                </a:solidFill>
                <a:cs typeface="Arial" charset="0"/>
              </a:rPr>
              <a:t>Hylecie</a:t>
            </a:r>
            <a:r>
              <a:rPr lang="en-AU" sz="1400" dirty="0">
                <a:solidFill>
                  <a:srgbClr val="000000"/>
                </a:solidFill>
                <a:cs typeface="Arial" charset="0"/>
              </a:rPr>
              <a:t> </a:t>
            </a:r>
            <a:r>
              <a:rPr lang="en-AU" sz="1400" dirty="0" err="1">
                <a:solidFill>
                  <a:srgbClr val="000000"/>
                </a:solidFill>
                <a:cs typeface="Arial" charset="0"/>
              </a:rPr>
              <a:t>Morosis</a:t>
            </a:r>
            <a:r>
              <a:rPr lang="en-AU" sz="1400" dirty="0">
                <a:solidFill>
                  <a:srgbClr val="000000"/>
                </a:solidFill>
                <a:cs typeface="Arial" charset="0"/>
              </a:rPr>
              <a:t> growing in the Peruvian rainforest site contents. Click the fungi icons below colon link graphic images slash icon."</a:t>
            </a:r>
          </a:p>
          <a:p>
            <a:pPr marL="257175" indent="-257175" defTabSz="687388" eaLnBrk="1" hangingPunct="1">
              <a:lnSpc>
                <a:spcPct val="90000"/>
              </a:lnSpc>
              <a:spcBef>
                <a:spcPct val="20000"/>
              </a:spcBef>
              <a:buFontTx/>
              <a:buChar char="•"/>
            </a:pPr>
            <a:endParaRPr lang="en-AU" sz="1100" dirty="0"/>
          </a:p>
        </p:txBody>
      </p:sp>
      <p:sp>
        <p:nvSpPr>
          <p:cNvPr id="5" name="Slide Number Placeholder 3">
            <a:extLst>
              <a:ext uri="{FF2B5EF4-FFF2-40B4-BE49-F238E27FC236}">
                <a16:creationId xmlns:a16="http://schemas.microsoft.com/office/drawing/2014/main" id="{05F9A1CF-BED4-9C41-90AC-BF73AB995A33}"/>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56</a:t>
            </a:fld>
            <a:endParaRPr lang="en-US" dirty="0"/>
          </a:p>
        </p:txBody>
      </p:sp>
    </p:spTree>
    <p:extLst>
      <p:ext uri="{BB962C8B-B14F-4D97-AF65-F5344CB8AC3E}">
        <p14:creationId xmlns:p14="http://schemas.microsoft.com/office/powerpoint/2010/main" val="4043473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AU"/>
              <a:t>Screen reader accessibility</a:t>
            </a:r>
          </a:p>
        </p:txBody>
      </p:sp>
      <p:sp>
        <p:nvSpPr>
          <p:cNvPr id="14339" name="Rectangle 3"/>
          <p:cNvSpPr>
            <a:spLocks noGrp="1" noChangeArrowheads="1"/>
          </p:cNvSpPr>
          <p:nvPr>
            <p:ph idx="1"/>
          </p:nvPr>
        </p:nvSpPr>
        <p:spPr/>
        <p:txBody>
          <a:bodyPr/>
          <a:lstStyle/>
          <a:p>
            <a:pPr>
              <a:lnSpc>
                <a:spcPct val="90000"/>
              </a:lnSpc>
            </a:pPr>
            <a:r>
              <a:rPr lang="en-AU" dirty="0"/>
              <a:t>JAWS reads the HTML code as it is written, including the filename of the image:</a:t>
            </a:r>
          </a:p>
          <a:p>
            <a:pPr>
              <a:lnSpc>
                <a:spcPct val="90000"/>
              </a:lnSpc>
            </a:pPr>
            <a:endParaRPr lang="en-AU" dirty="0"/>
          </a:p>
          <a:p>
            <a:pPr>
              <a:lnSpc>
                <a:spcPct val="90000"/>
              </a:lnSpc>
            </a:pPr>
            <a:r>
              <a:rPr lang="en-AU" dirty="0"/>
              <a:t>&lt;</a:t>
            </a:r>
            <a:r>
              <a:rPr lang="en-AU" dirty="0" err="1"/>
              <a:t>img</a:t>
            </a:r>
            <a:r>
              <a:rPr lang="en-AU" dirty="0"/>
              <a:t> </a:t>
            </a:r>
            <a:r>
              <a:rPr lang="en-AU" dirty="0" err="1"/>
              <a:t>src</a:t>
            </a:r>
            <a:r>
              <a:rPr lang="en-AU" dirty="0"/>
              <a:t>=</a:t>
            </a:r>
            <a:r>
              <a:rPr lang="ja-JP" altLang="en-AU" dirty="0"/>
              <a:t>“</a:t>
            </a:r>
            <a:r>
              <a:rPr lang="en-AU" dirty="0"/>
              <a:t>images/</a:t>
            </a:r>
            <a:r>
              <a:rPr lang="en-AU" dirty="0">
                <a:solidFill>
                  <a:srgbClr val="FF0000"/>
                </a:solidFill>
              </a:rPr>
              <a:t>image_3.jpg</a:t>
            </a:r>
            <a:r>
              <a:rPr lang="ja-JP" altLang="en-AU" dirty="0"/>
              <a:t>”</a:t>
            </a:r>
            <a:r>
              <a:rPr lang="en-AU" dirty="0"/>
              <a:t>&gt;</a:t>
            </a:r>
          </a:p>
          <a:p>
            <a:pPr>
              <a:lnSpc>
                <a:spcPct val="90000"/>
              </a:lnSpc>
            </a:pPr>
            <a:endParaRPr lang="en-AU" dirty="0"/>
          </a:p>
        </p:txBody>
      </p:sp>
      <p:sp>
        <p:nvSpPr>
          <p:cNvPr id="4" name="Slide Number Placeholder 3">
            <a:extLst>
              <a:ext uri="{FF2B5EF4-FFF2-40B4-BE49-F238E27FC236}">
                <a16:creationId xmlns:a16="http://schemas.microsoft.com/office/drawing/2014/main" id="{9EB9C9E4-C579-8F4D-AB31-E5E36AF4FBD3}"/>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57</a:t>
            </a:fld>
            <a:endParaRPr lang="en-US" dirty="0"/>
          </a:p>
        </p:txBody>
      </p:sp>
    </p:spTree>
    <p:extLst>
      <p:ext uri="{BB962C8B-B14F-4D97-AF65-F5344CB8AC3E}">
        <p14:creationId xmlns:p14="http://schemas.microsoft.com/office/powerpoint/2010/main" val="2654542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AU"/>
              <a:t>Using an ALT tag</a:t>
            </a:r>
          </a:p>
        </p:txBody>
      </p:sp>
      <p:sp>
        <p:nvSpPr>
          <p:cNvPr id="16387" name="Rectangle 3"/>
          <p:cNvSpPr>
            <a:spLocks noGrp="1" noChangeArrowheads="1"/>
          </p:cNvSpPr>
          <p:nvPr>
            <p:ph idx="1"/>
          </p:nvPr>
        </p:nvSpPr>
        <p:spPr>
          <a:xfrm>
            <a:off x="864381" y="2489200"/>
            <a:ext cx="7411517" cy="3530600"/>
          </a:xfrm>
        </p:spPr>
        <p:txBody>
          <a:bodyPr/>
          <a:lstStyle/>
          <a:p>
            <a:pPr>
              <a:spcBef>
                <a:spcPct val="0"/>
              </a:spcBef>
              <a:buFontTx/>
              <a:buNone/>
            </a:pPr>
            <a:r>
              <a:rPr lang="en-AU" dirty="0">
                <a:cs typeface="Courier New" charset="0"/>
              </a:rPr>
              <a:t>&lt;</a:t>
            </a:r>
            <a:r>
              <a:rPr lang="en-AU" dirty="0" err="1">
                <a:cs typeface="Courier New" charset="0"/>
              </a:rPr>
              <a:t>img</a:t>
            </a:r>
            <a:r>
              <a:rPr lang="en-AU" dirty="0">
                <a:cs typeface="Courier New" charset="0"/>
              </a:rPr>
              <a:t> </a:t>
            </a:r>
            <a:r>
              <a:rPr lang="en-AU" dirty="0" err="1">
                <a:cs typeface="Courier New" charset="0"/>
              </a:rPr>
              <a:t>src</a:t>
            </a:r>
            <a:r>
              <a:rPr lang="en-AU" dirty="0">
                <a:cs typeface="Courier New" charset="0"/>
              </a:rPr>
              <a:t>=</a:t>
            </a:r>
            <a:r>
              <a:rPr lang="ja-JP" altLang="en-AU" dirty="0">
                <a:cs typeface="Courier New" charset="0"/>
              </a:rPr>
              <a:t>“</a:t>
            </a:r>
            <a:r>
              <a:rPr lang="en-AU" dirty="0">
                <a:cs typeface="Courier New" charset="0"/>
              </a:rPr>
              <a:t>images/image_3.jpg” </a:t>
            </a:r>
            <a:r>
              <a:rPr lang="en-AU" dirty="0">
                <a:solidFill>
                  <a:srgbClr val="FF0000"/>
                </a:solidFill>
                <a:cs typeface="Courier New" charset="0"/>
              </a:rPr>
              <a:t>alt=</a:t>
            </a:r>
            <a:r>
              <a:rPr lang="ja-JP" altLang="en-AU" dirty="0">
                <a:solidFill>
                  <a:srgbClr val="FF0000"/>
                </a:solidFill>
                <a:cs typeface="Courier New" charset="0"/>
              </a:rPr>
              <a:t>“</a:t>
            </a:r>
            <a:r>
              <a:rPr lang="en-AU" dirty="0">
                <a:solidFill>
                  <a:srgbClr val="FF0000"/>
                </a:solidFill>
                <a:cs typeface="Courier New" charset="0"/>
              </a:rPr>
              <a:t>Photograph showing the bright pink inverted caps of </a:t>
            </a:r>
            <a:r>
              <a:rPr lang="en-AU" dirty="0" err="1">
                <a:solidFill>
                  <a:srgbClr val="FF0000"/>
                </a:solidFill>
                <a:cs typeface="Courier New" charset="0"/>
              </a:rPr>
              <a:t>Hylecie</a:t>
            </a:r>
            <a:r>
              <a:rPr lang="en-AU" dirty="0">
                <a:solidFill>
                  <a:srgbClr val="FF0000"/>
                </a:solidFill>
                <a:cs typeface="Courier New" charset="0"/>
              </a:rPr>
              <a:t> </a:t>
            </a:r>
            <a:r>
              <a:rPr lang="en-AU" dirty="0" err="1">
                <a:solidFill>
                  <a:srgbClr val="FF0000"/>
                </a:solidFill>
                <a:cs typeface="Courier New" charset="0"/>
              </a:rPr>
              <a:t>Morosis</a:t>
            </a:r>
            <a:r>
              <a:rPr lang="en-AU" dirty="0">
                <a:solidFill>
                  <a:srgbClr val="FF0000"/>
                </a:solidFill>
                <a:cs typeface="Courier New" charset="0"/>
              </a:rPr>
              <a:t> growing on a dead twig</a:t>
            </a:r>
            <a:r>
              <a:rPr lang="ja-JP" altLang="en-AU" dirty="0">
                <a:cs typeface="Courier New" charset="0"/>
              </a:rPr>
              <a:t>”</a:t>
            </a:r>
            <a:r>
              <a:rPr lang="en-AU" dirty="0">
                <a:cs typeface="Courier New" charset="0"/>
              </a:rPr>
              <a:t>&gt;</a:t>
            </a:r>
            <a:endParaRPr lang="en-AU" dirty="0"/>
          </a:p>
          <a:p>
            <a:endParaRPr lang="en-AU" dirty="0"/>
          </a:p>
        </p:txBody>
      </p:sp>
      <p:sp>
        <p:nvSpPr>
          <p:cNvPr id="4" name="Slide Number Placeholder 3">
            <a:extLst>
              <a:ext uri="{FF2B5EF4-FFF2-40B4-BE49-F238E27FC236}">
                <a16:creationId xmlns:a16="http://schemas.microsoft.com/office/drawing/2014/main" id="{4A72EA1F-5118-8940-AC2F-54F0D5C918E5}"/>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58</a:t>
            </a:fld>
            <a:endParaRPr lang="en-US" dirty="0"/>
          </a:p>
        </p:txBody>
      </p:sp>
    </p:spTree>
    <p:extLst>
      <p:ext uri="{BB962C8B-B14F-4D97-AF65-F5344CB8AC3E}">
        <p14:creationId xmlns:p14="http://schemas.microsoft.com/office/powerpoint/2010/main" val="3120330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914400" y="762000"/>
            <a:ext cx="5959373" cy="14544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8763" tIns="34381" rIns="68763" bIns="34381">
            <a:spAutoFit/>
          </a:bodyPr>
          <a:lstStyle/>
          <a:p>
            <a:pPr defTabSz="687388"/>
            <a:r>
              <a:rPr lang="en-AU" sz="3600" b="1" dirty="0">
                <a:latin typeface="Verdana" charset="0"/>
              </a:rPr>
              <a:t>Original Colour Design</a:t>
            </a:r>
          </a:p>
          <a:p>
            <a:pPr defTabSz="687388"/>
            <a:endParaRPr lang="en-AU" b="1" dirty="0">
              <a:latin typeface="Verdana" charset="0"/>
            </a:endParaRPr>
          </a:p>
          <a:p>
            <a:pPr defTabSz="687388"/>
            <a:endParaRPr lang="en-AU" sz="3600" dirty="0">
              <a:latin typeface="Times New Roman" charset="0"/>
            </a:endParaRPr>
          </a:p>
        </p:txBody>
      </p:sp>
      <p:pic>
        <p:nvPicPr>
          <p:cNvPr id="3" name="Picture 2" descr="poisonous.png"/>
          <p:cNvPicPr>
            <a:picLocks noChangeAspect="1"/>
          </p:cNvPicPr>
          <p:nvPr/>
        </p:nvPicPr>
        <p:blipFill rotWithShape="1">
          <a:blip r:embed="rId3">
            <a:extLst>
              <a:ext uri="{28A0092B-C50C-407E-A947-70E740481C1C}">
                <a14:useLocalDpi xmlns:a14="http://schemas.microsoft.com/office/drawing/2010/main" val="0"/>
              </a:ext>
            </a:extLst>
          </a:blip>
          <a:srcRect l="17954" t="41094" r="51003" b="7717"/>
          <a:stretch/>
        </p:blipFill>
        <p:spPr>
          <a:xfrm>
            <a:off x="3006092" y="1937062"/>
            <a:ext cx="3365603" cy="4168764"/>
          </a:xfrm>
          <a:prstGeom prst="rect">
            <a:avLst/>
          </a:prstGeom>
        </p:spPr>
      </p:pic>
      <p:sp>
        <p:nvSpPr>
          <p:cNvPr id="4" name="Rectangle 3"/>
          <p:cNvSpPr/>
          <p:nvPr/>
        </p:nvSpPr>
        <p:spPr>
          <a:xfrm>
            <a:off x="2601194" y="6219549"/>
            <a:ext cx="4805045" cy="42335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2946102" y="6219549"/>
            <a:ext cx="4460138" cy="369332"/>
          </a:xfrm>
          <a:prstGeom prst="rect">
            <a:avLst/>
          </a:prstGeom>
        </p:spPr>
        <p:txBody>
          <a:bodyPr wrap="none">
            <a:spAutoFit/>
          </a:bodyPr>
          <a:lstStyle/>
          <a:p>
            <a:pPr defTabSz="687388"/>
            <a:r>
              <a:rPr lang="en-AU" b="1" dirty="0">
                <a:solidFill>
                  <a:srgbClr val="FF0000"/>
                </a:solidFill>
                <a:latin typeface="Verdana" charset="0"/>
              </a:rPr>
              <a:t>WARNING : These fungi can kill!! </a:t>
            </a:r>
          </a:p>
        </p:txBody>
      </p:sp>
      <p:sp>
        <p:nvSpPr>
          <p:cNvPr id="7" name="Slide Number Placeholder 3">
            <a:extLst>
              <a:ext uri="{FF2B5EF4-FFF2-40B4-BE49-F238E27FC236}">
                <a16:creationId xmlns:a16="http://schemas.microsoft.com/office/drawing/2014/main" id="{0D9BCE29-D3DC-0048-8B30-83ECDD3E846E}"/>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59</a:t>
            </a:fld>
            <a:endParaRPr lang="en-US" dirty="0"/>
          </a:p>
        </p:txBody>
      </p:sp>
    </p:spTree>
    <p:extLst>
      <p:ext uri="{BB962C8B-B14F-4D97-AF65-F5344CB8AC3E}">
        <p14:creationId xmlns:p14="http://schemas.microsoft.com/office/powerpoint/2010/main" val="165496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AJAX “toolkit”</a:t>
            </a:r>
          </a:p>
        </p:txBody>
      </p:sp>
      <p:sp>
        <p:nvSpPr>
          <p:cNvPr id="3" name="Content Placeholder 2"/>
          <p:cNvSpPr>
            <a:spLocks noGrp="1"/>
          </p:cNvSpPr>
          <p:nvPr>
            <p:ph idx="1"/>
          </p:nvPr>
        </p:nvSpPr>
        <p:spPr>
          <a:xfrm>
            <a:off x="546100" y="2489200"/>
            <a:ext cx="8267700" cy="4203700"/>
          </a:xfrm>
        </p:spPr>
        <p:txBody>
          <a:bodyPr/>
          <a:lstStyle/>
          <a:p>
            <a:r>
              <a:rPr lang="en-US" sz="2800" dirty="0"/>
              <a:t>A combination of technologies are needed:</a:t>
            </a:r>
          </a:p>
          <a:p>
            <a:pPr lvl="1">
              <a:buFont typeface="+mj-lt"/>
              <a:buAutoNum type="arabicPeriod"/>
            </a:pPr>
            <a:r>
              <a:rPr lang="en-US" sz="2000" b="1" dirty="0"/>
              <a:t>a server-side language </a:t>
            </a:r>
            <a:r>
              <a:rPr lang="en-US" sz="2000" dirty="0"/>
              <a:t>(</a:t>
            </a:r>
            <a:r>
              <a:rPr lang="en-US" sz="2000" dirty="0" err="1"/>
              <a:t>eg</a:t>
            </a:r>
            <a:r>
              <a:rPr lang="en-US" sz="2000" dirty="0"/>
              <a:t> PHP) used to produce the responses</a:t>
            </a:r>
          </a:p>
          <a:p>
            <a:pPr lvl="1">
              <a:buFont typeface="+mj-lt"/>
              <a:buAutoNum type="arabicPeriod"/>
            </a:pPr>
            <a:r>
              <a:rPr lang="en-US" sz="2000" b="1" dirty="0"/>
              <a:t>valid markup</a:t>
            </a:r>
            <a:r>
              <a:rPr lang="en-US" sz="2000" dirty="0"/>
              <a:t> (</a:t>
            </a:r>
            <a:r>
              <a:rPr lang="en-US" sz="2000" dirty="0" err="1"/>
              <a:t>eg</a:t>
            </a:r>
            <a:r>
              <a:rPr lang="en-US" sz="2000" dirty="0"/>
              <a:t> XHTML, HTML)</a:t>
            </a:r>
          </a:p>
          <a:p>
            <a:pPr lvl="1">
              <a:buFont typeface="+mj-lt"/>
              <a:buAutoNum type="arabicPeriod"/>
            </a:pPr>
            <a:r>
              <a:rPr lang="en-US" sz="2000" b="1" dirty="0">
                <a:solidFill>
                  <a:schemeClr val="accent4"/>
                </a:solidFill>
              </a:rPr>
              <a:t>DOM scripting </a:t>
            </a:r>
            <a:r>
              <a:rPr lang="en-US" sz="2000" dirty="0">
                <a:solidFill>
                  <a:schemeClr val="accent4"/>
                </a:solidFill>
              </a:rPr>
              <a:t>(to modify parts of a page when needed)</a:t>
            </a:r>
          </a:p>
          <a:p>
            <a:pPr lvl="1">
              <a:buFont typeface="+mj-lt"/>
              <a:buAutoNum type="arabicPeriod"/>
            </a:pPr>
            <a:r>
              <a:rPr lang="en-US" sz="2000" b="1" dirty="0" err="1">
                <a:solidFill>
                  <a:schemeClr val="tx1"/>
                </a:solidFill>
              </a:rPr>
              <a:t>HttpRequest</a:t>
            </a:r>
            <a:r>
              <a:rPr lang="en-US" sz="2000" b="1" dirty="0">
                <a:solidFill>
                  <a:schemeClr val="tx1"/>
                </a:solidFill>
              </a:rPr>
              <a:t> object </a:t>
            </a:r>
            <a:r>
              <a:rPr lang="en-US" sz="2000" dirty="0">
                <a:solidFill>
                  <a:schemeClr val="tx1"/>
                </a:solidFill>
              </a:rPr>
              <a:t>- to send the messages to the server</a:t>
            </a:r>
          </a:p>
          <a:p>
            <a:pPr lvl="1">
              <a:buFont typeface="+mj-lt"/>
              <a:buAutoNum type="arabicPeriod"/>
            </a:pPr>
            <a:r>
              <a:rPr lang="en-US" sz="2000" b="1" dirty="0">
                <a:solidFill>
                  <a:schemeClr val="tx1"/>
                </a:solidFill>
              </a:rPr>
              <a:t>A means of data transfer </a:t>
            </a:r>
            <a:r>
              <a:rPr lang="en-US" sz="2000" dirty="0">
                <a:solidFill>
                  <a:schemeClr val="tx1"/>
                </a:solidFill>
              </a:rPr>
              <a:t>(</a:t>
            </a:r>
            <a:r>
              <a:rPr lang="en-US" sz="2000" dirty="0" err="1">
                <a:solidFill>
                  <a:schemeClr val="tx1"/>
                </a:solidFill>
              </a:rPr>
              <a:t>datatype</a:t>
            </a:r>
            <a:r>
              <a:rPr lang="en-US" sz="2000" dirty="0">
                <a:solidFill>
                  <a:schemeClr val="tx1"/>
                </a:solidFill>
              </a:rPr>
              <a:t> can be plain text or XML or JSON…)</a:t>
            </a:r>
          </a:p>
        </p:txBody>
      </p:sp>
      <p:sp>
        <p:nvSpPr>
          <p:cNvPr id="4" name="Slide Number Placeholder 3">
            <a:extLst>
              <a:ext uri="{FF2B5EF4-FFF2-40B4-BE49-F238E27FC236}">
                <a16:creationId xmlns:a16="http://schemas.microsoft.com/office/drawing/2014/main" id="{20E3804B-53D3-FF40-92CB-86D2BECF372F}"/>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6</a:t>
            </a:fld>
            <a:endParaRPr lang="en-US" dirty="0"/>
          </a:p>
        </p:txBody>
      </p:sp>
    </p:spTree>
    <p:extLst>
      <p:ext uri="{BB962C8B-B14F-4D97-AF65-F5344CB8AC3E}">
        <p14:creationId xmlns:p14="http://schemas.microsoft.com/office/powerpoint/2010/main" val="32842395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AU"/>
              <a:t>Appearance if colour blind</a:t>
            </a:r>
          </a:p>
        </p:txBody>
      </p:sp>
      <p:graphicFrame>
        <p:nvGraphicFramePr>
          <p:cNvPr id="22531" name="Object 3"/>
          <p:cNvGraphicFramePr>
            <a:graphicFrameLocks noChangeAspect="1"/>
          </p:cNvGraphicFramePr>
          <p:nvPr/>
        </p:nvGraphicFramePr>
        <p:xfrm>
          <a:off x="984250" y="1981200"/>
          <a:ext cx="7489825" cy="4476750"/>
        </p:xfrm>
        <a:graphic>
          <a:graphicData uri="http://schemas.openxmlformats.org/presentationml/2006/ole">
            <mc:AlternateContent xmlns:mc="http://schemas.openxmlformats.org/markup-compatibility/2006">
              <mc:Choice xmlns:v="urn:schemas-microsoft-com:vml" Requires="v">
                <p:oleObj spid="_x0000_s3073" name="Bitmap Image" r:id="rId4" imgW="6582694" imgH="3495238" progId="Paint.Picture">
                  <p:embed/>
                </p:oleObj>
              </mc:Choice>
              <mc:Fallback>
                <p:oleObj name="Bitmap Image" r:id="rId4" imgW="6582694" imgH="3495238" progId="Paint.Picture">
                  <p:embed/>
                  <p:pic>
                    <p:nvPicPr>
                      <p:cNvPr id="2253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1981200"/>
                        <a:ext cx="7489825" cy="4476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Slide Number Placeholder 3">
            <a:extLst>
              <a:ext uri="{FF2B5EF4-FFF2-40B4-BE49-F238E27FC236}">
                <a16:creationId xmlns:a16="http://schemas.microsoft.com/office/drawing/2014/main" id="{9FD4BFA2-4127-3149-86DB-687C269253D0}"/>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60</a:t>
            </a:fld>
            <a:endParaRPr lang="en-US" dirty="0"/>
          </a:p>
        </p:txBody>
      </p:sp>
    </p:spTree>
    <p:extLst>
      <p:ext uri="{BB962C8B-B14F-4D97-AF65-F5344CB8AC3E}">
        <p14:creationId xmlns:p14="http://schemas.microsoft.com/office/powerpoint/2010/main" val="3973494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AU"/>
              <a:t>Using appropriate colours</a:t>
            </a:r>
          </a:p>
        </p:txBody>
      </p:sp>
      <p:sp>
        <p:nvSpPr>
          <p:cNvPr id="24579" name="Rectangle 3"/>
          <p:cNvSpPr>
            <a:spLocks noGrp="1" noChangeArrowheads="1"/>
          </p:cNvSpPr>
          <p:nvPr>
            <p:ph idx="1"/>
          </p:nvPr>
        </p:nvSpPr>
        <p:spPr/>
        <p:txBody>
          <a:bodyPr/>
          <a:lstStyle/>
          <a:p>
            <a:r>
              <a:rPr lang="en-AU" dirty="0"/>
              <a:t>Avoid certain combinations</a:t>
            </a:r>
          </a:p>
          <a:p>
            <a:r>
              <a:rPr lang="en-AU" dirty="0"/>
              <a:t>Animation effect impossible to read by people with dyslexia</a:t>
            </a:r>
          </a:p>
          <a:p>
            <a:r>
              <a:rPr lang="en-AU" dirty="0"/>
              <a:t>A better alternative would be</a:t>
            </a:r>
          </a:p>
          <a:p>
            <a:endParaRPr lang="en-AU" dirty="0"/>
          </a:p>
          <a:p>
            <a:endParaRPr lang="en-AU" dirty="0"/>
          </a:p>
        </p:txBody>
      </p:sp>
      <p:graphicFrame>
        <p:nvGraphicFramePr>
          <p:cNvPr id="4" name="Object 4"/>
          <p:cNvGraphicFramePr>
            <a:graphicFrameLocks noChangeAspect="1"/>
          </p:cNvGraphicFramePr>
          <p:nvPr/>
        </p:nvGraphicFramePr>
        <p:xfrm>
          <a:off x="2451100" y="4648200"/>
          <a:ext cx="3932238" cy="677863"/>
        </p:xfrm>
        <a:graphic>
          <a:graphicData uri="http://schemas.openxmlformats.org/presentationml/2006/ole">
            <mc:AlternateContent xmlns:mc="http://schemas.openxmlformats.org/markup-compatibility/2006">
              <mc:Choice xmlns:v="urn:schemas-microsoft-com:vml" Requires="v">
                <p:oleObj spid="_x0000_s4097" name="Bitmap Image" r:id="rId4" imgW="2762636" imgH="476316" progId="Paint.Picture">
                  <p:embed/>
                </p:oleObj>
              </mc:Choice>
              <mc:Fallback>
                <p:oleObj name="Bitmap Image" r:id="rId4" imgW="2762636" imgH="476316" progId="Paint.Picture">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100" y="4648200"/>
                        <a:ext cx="3932238" cy="677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Slide Number Placeholder 3">
            <a:extLst>
              <a:ext uri="{FF2B5EF4-FFF2-40B4-BE49-F238E27FC236}">
                <a16:creationId xmlns:a16="http://schemas.microsoft.com/office/drawing/2014/main" id="{75BBA602-B198-9742-90D2-ACE4DC960950}"/>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61</a:t>
            </a:fld>
            <a:endParaRPr lang="en-US" dirty="0"/>
          </a:p>
        </p:txBody>
      </p:sp>
    </p:spTree>
    <p:extLst>
      <p:ext uri="{BB962C8B-B14F-4D97-AF65-F5344CB8AC3E}">
        <p14:creationId xmlns:p14="http://schemas.microsoft.com/office/powerpoint/2010/main" val="41773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AU"/>
              <a:t>Hearing difficulties</a:t>
            </a:r>
          </a:p>
        </p:txBody>
      </p:sp>
      <p:sp>
        <p:nvSpPr>
          <p:cNvPr id="26627" name="Rectangle 3"/>
          <p:cNvSpPr>
            <a:spLocks noGrp="1" noChangeArrowheads="1"/>
          </p:cNvSpPr>
          <p:nvPr>
            <p:ph idx="1"/>
          </p:nvPr>
        </p:nvSpPr>
        <p:spPr/>
        <p:txBody>
          <a:bodyPr/>
          <a:lstStyle/>
          <a:p>
            <a:r>
              <a:rPr lang="en-AU"/>
              <a:t>Include transcript or text alternative to audio</a:t>
            </a:r>
          </a:p>
          <a:p>
            <a:r>
              <a:rPr lang="en-AU"/>
              <a:t>Text alternative allows user to print the transcript</a:t>
            </a:r>
          </a:p>
        </p:txBody>
      </p:sp>
      <p:pic>
        <p:nvPicPr>
          <p:cNvPr id="2" name="Picture 1">
            <a:extLst>
              <a:ext uri="{FF2B5EF4-FFF2-40B4-BE49-F238E27FC236}">
                <a16:creationId xmlns:a16="http://schemas.microsoft.com/office/drawing/2014/main" id="{801FDF3A-7442-AA42-8CAD-8925C9E75184}"/>
              </a:ext>
            </a:extLst>
          </p:cNvPr>
          <p:cNvPicPr>
            <a:picLocks noChangeAspect="1"/>
          </p:cNvPicPr>
          <p:nvPr/>
        </p:nvPicPr>
        <p:blipFill>
          <a:blip r:embed="rId3"/>
          <a:stretch>
            <a:fillRect/>
          </a:stretch>
        </p:blipFill>
        <p:spPr>
          <a:xfrm>
            <a:off x="4606723" y="3408872"/>
            <a:ext cx="3900991" cy="2954149"/>
          </a:xfrm>
          <a:prstGeom prst="rect">
            <a:avLst/>
          </a:prstGeom>
          <a:ln>
            <a:solidFill>
              <a:schemeClr val="accent1"/>
            </a:solidFill>
          </a:ln>
        </p:spPr>
      </p:pic>
      <p:sp>
        <p:nvSpPr>
          <p:cNvPr id="6" name="Slide Number Placeholder 3">
            <a:extLst>
              <a:ext uri="{FF2B5EF4-FFF2-40B4-BE49-F238E27FC236}">
                <a16:creationId xmlns:a16="http://schemas.microsoft.com/office/drawing/2014/main" id="{4F79903B-E029-824E-9887-70D1F4A9EEF0}"/>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62</a:t>
            </a:fld>
            <a:endParaRPr lang="en-US" dirty="0"/>
          </a:p>
        </p:txBody>
      </p:sp>
    </p:spTree>
    <p:extLst>
      <p:ext uri="{BB962C8B-B14F-4D97-AF65-F5344CB8AC3E}">
        <p14:creationId xmlns:p14="http://schemas.microsoft.com/office/powerpoint/2010/main" val="2102675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B92C-9296-FC43-9D1A-E1DE8EE6A1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BA1EAB-DEBF-6648-A274-041FDF33D25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42245FA-CDF1-114E-8ADD-1C41D6B3955D}"/>
              </a:ext>
            </a:extLst>
          </p:cNvPr>
          <p:cNvPicPr>
            <a:picLocks noChangeAspect="1"/>
          </p:cNvPicPr>
          <p:nvPr/>
        </p:nvPicPr>
        <p:blipFill>
          <a:blip r:embed="rId3"/>
          <a:stretch>
            <a:fillRect/>
          </a:stretch>
        </p:blipFill>
        <p:spPr>
          <a:xfrm>
            <a:off x="566081" y="1415442"/>
            <a:ext cx="7926567" cy="4417166"/>
          </a:xfrm>
          <a:prstGeom prst="rect">
            <a:avLst/>
          </a:prstGeom>
          <a:ln>
            <a:solidFill>
              <a:schemeClr val="accent1"/>
            </a:solidFill>
          </a:ln>
        </p:spPr>
      </p:pic>
      <p:sp>
        <p:nvSpPr>
          <p:cNvPr id="5" name="TextBox 4">
            <a:extLst>
              <a:ext uri="{FF2B5EF4-FFF2-40B4-BE49-F238E27FC236}">
                <a16:creationId xmlns:a16="http://schemas.microsoft.com/office/drawing/2014/main" id="{8ED09235-CD2B-434F-A99C-527FCA33E884}"/>
              </a:ext>
            </a:extLst>
          </p:cNvPr>
          <p:cNvSpPr txBox="1"/>
          <p:nvPr/>
        </p:nvSpPr>
        <p:spPr>
          <a:xfrm>
            <a:off x="3736751" y="6488668"/>
            <a:ext cx="5407249" cy="369332"/>
          </a:xfrm>
          <a:prstGeom prst="rect">
            <a:avLst/>
          </a:prstGeom>
          <a:noFill/>
        </p:spPr>
        <p:txBody>
          <a:bodyPr wrap="none" rtlCol="0">
            <a:spAutoFit/>
          </a:bodyPr>
          <a:lstStyle/>
          <a:p>
            <a:r>
              <a:rPr lang="en-US" dirty="0">
                <a:hlinkClick r:id="rId4"/>
              </a:rPr>
              <a:t>https://www.dementia.org.au/research/grants</a:t>
            </a:r>
            <a:endParaRPr lang="en-US" dirty="0"/>
          </a:p>
        </p:txBody>
      </p:sp>
      <p:pic>
        <p:nvPicPr>
          <p:cNvPr id="6" name="Picture 5">
            <a:extLst>
              <a:ext uri="{FF2B5EF4-FFF2-40B4-BE49-F238E27FC236}">
                <a16:creationId xmlns:a16="http://schemas.microsoft.com/office/drawing/2014/main" id="{AA5A7912-CC4B-1A42-885B-CE4AB3030409}"/>
              </a:ext>
            </a:extLst>
          </p:cNvPr>
          <p:cNvPicPr>
            <a:picLocks noChangeAspect="1"/>
          </p:cNvPicPr>
          <p:nvPr/>
        </p:nvPicPr>
        <p:blipFill rotWithShape="1">
          <a:blip r:embed="rId5"/>
          <a:srcRect r="2111"/>
          <a:stretch/>
        </p:blipFill>
        <p:spPr>
          <a:xfrm>
            <a:off x="2780271" y="0"/>
            <a:ext cx="3507796" cy="6858000"/>
          </a:xfrm>
          <a:prstGeom prst="rect">
            <a:avLst/>
          </a:prstGeom>
          <a:ln>
            <a:solidFill>
              <a:schemeClr val="accent1"/>
            </a:solidFill>
          </a:ln>
        </p:spPr>
      </p:pic>
    </p:spTree>
    <p:extLst>
      <p:ext uri="{BB962C8B-B14F-4D97-AF65-F5344CB8AC3E}">
        <p14:creationId xmlns:p14="http://schemas.microsoft.com/office/powerpoint/2010/main" val="197932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AU"/>
              <a:t>Poor motor control</a:t>
            </a:r>
          </a:p>
        </p:txBody>
      </p:sp>
      <p:sp>
        <p:nvSpPr>
          <p:cNvPr id="30723" name="Rectangle 3"/>
          <p:cNvSpPr>
            <a:spLocks noGrp="1" noChangeArrowheads="1"/>
          </p:cNvSpPr>
          <p:nvPr>
            <p:ph idx="1"/>
          </p:nvPr>
        </p:nvSpPr>
        <p:spPr>
          <a:xfrm>
            <a:off x="573256" y="2454476"/>
            <a:ext cx="3464550" cy="3530600"/>
          </a:xfrm>
        </p:spPr>
        <p:txBody>
          <a:bodyPr/>
          <a:lstStyle/>
          <a:p>
            <a:r>
              <a:rPr lang="en-AU" dirty="0"/>
              <a:t>Small icons or landing zones make it harder to navigate</a:t>
            </a:r>
          </a:p>
          <a:p>
            <a:r>
              <a:rPr lang="en-AU" dirty="0"/>
              <a:t>Increase icon size</a:t>
            </a:r>
          </a:p>
          <a:p>
            <a:r>
              <a:rPr lang="en-AU" dirty="0"/>
              <a:t>Increase landing zone</a:t>
            </a:r>
          </a:p>
          <a:p>
            <a:pPr lvl="1"/>
            <a:r>
              <a:rPr lang="en-AU" dirty="0"/>
              <a:t>E.g. human resource site</a:t>
            </a:r>
          </a:p>
          <a:p>
            <a:pPr lvl="1"/>
            <a:r>
              <a:rPr lang="en-AU" dirty="0"/>
              <a:t>E.g. radio button in HTML4  and HTML5</a:t>
            </a:r>
          </a:p>
        </p:txBody>
      </p:sp>
      <p:pic>
        <p:nvPicPr>
          <p:cNvPr id="2" name="Picture 1" descr="3HRhome.tiff"/>
          <p:cNvPicPr>
            <a:picLocks noChangeAspect="1"/>
          </p:cNvPicPr>
          <p:nvPr/>
        </p:nvPicPr>
        <p:blipFill rotWithShape="1">
          <a:blip r:embed="rId3">
            <a:extLst>
              <a:ext uri="{28A0092B-C50C-407E-A947-70E740481C1C}">
                <a14:useLocalDpi xmlns:a14="http://schemas.microsoft.com/office/drawing/2010/main" val="0"/>
              </a:ext>
            </a:extLst>
          </a:blip>
          <a:srcRect t="11970" r="39134" b="17257"/>
          <a:stretch/>
        </p:blipFill>
        <p:spPr>
          <a:xfrm>
            <a:off x="3889094" y="2454476"/>
            <a:ext cx="5087980" cy="3784278"/>
          </a:xfrm>
          <a:prstGeom prst="rect">
            <a:avLst/>
          </a:prstGeom>
        </p:spPr>
      </p:pic>
      <p:sp>
        <p:nvSpPr>
          <p:cNvPr id="6" name="Slide Number Placeholder 3">
            <a:extLst>
              <a:ext uri="{FF2B5EF4-FFF2-40B4-BE49-F238E27FC236}">
                <a16:creationId xmlns:a16="http://schemas.microsoft.com/office/drawing/2014/main" id="{2356685C-A5D7-294A-8662-377CC65BBD5A}"/>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64</a:t>
            </a:fld>
            <a:endParaRPr lang="en-US" dirty="0"/>
          </a:p>
        </p:txBody>
      </p:sp>
    </p:spTree>
    <p:extLst>
      <p:ext uri="{BB962C8B-B14F-4D97-AF65-F5344CB8AC3E}">
        <p14:creationId xmlns:p14="http://schemas.microsoft.com/office/powerpoint/2010/main" val="2880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dissolve">
                                      <p:cBhvr>
                                        <p:cTn id="7" dur="500"/>
                                        <p:tgtEl>
                                          <p:spTgt spid="307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dissolve">
                                      <p:cBhvr>
                                        <p:cTn id="12" dur="500"/>
                                        <p:tgtEl>
                                          <p:spTgt spid="307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dissolve">
                                      <p:cBhvr>
                                        <p:cTn id="17" dur="500"/>
                                        <p:tgtEl>
                                          <p:spTgt spid="307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dissolve">
                                      <p:cBhvr>
                                        <p:cTn id="22" dur="500"/>
                                        <p:tgtEl>
                                          <p:spTgt spid="307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0723">
                                            <p:txEl>
                                              <p:pRg st="4" end="4"/>
                                            </p:txEl>
                                          </p:spTgt>
                                        </p:tgtEl>
                                        <p:attrNameLst>
                                          <p:attrName>style.visibility</p:attrName>
                                        </p:attrNameLst>
                                      </p:cBhvr>
                                      <p:to>
                                        <p:strVal val="visible"/>
                                      </p:to>
                                    </p:set>
                                    <p:animEffect transition="in" filter="dissolve">
                                      <p:cBhvr>
                                        <p:cTn id="32" dur="500"/>
                                        <p:tgtEl>
                                          <p:spTgt spid="30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84B5-29D5-154B-90FA-7C9BA95202CC}"/>
              </a:ext>
            </a:extLst>
          </p:cNvPr>
          <p:cNvSpPr>
            <a:spLocks noGrp="1"/>
          </p:cNvSpPr>
          <p:nvPr>
            <p:ph type="title"/>
          </p:nvPr>
        </p:nvSpPr>
        <p:spPr/>
        <p:txBody>
          <a:bodyPr/>
          <a:lstStyle/>
          <a:p>
            <a:r>
              <a:rPr lang="en-US" dirty="0"/>
              <a:t>Web Accessibility Standard</a:t>
            </a:r>
          </a:p>
        </p:txBody>
      </p:sp>
      <p:sp>
        <p:nvSpPr>
          <p:cNvPr id="3" name="Content Placeholder 2">
            <a:extLst>
              <a:ext uri="{FF2B5EF4-FFF2-40B4-BE49-F238E27FC236}">
                <a16:creationId xmlns:a16="http://schemas.microsoft.com/office/drawing/2014/main" id="{F9AB2412-8FB8-4846-B800-597B405EBB96}"/>
              </a:ext>
            </a:extLst>
          </p:cNvPr>
          <p:cNvSpPr>
            <a:spLocks noGrp="1"/>
          </p:cNvSpPr>
          <p:nvPr>
            <p:ph idx="1"/>
          </p:nvPr>
        </p:nvSpPr>
        <p:spPr>
          <a:xfrm>
            <a:off x="864381" y="2489200"/>
            <a:ext cx="7423091" cy="3530600"/>
          </a:xfrm>
        </p:spPr>
        <p:txBody>
          <a:bodyPr/>
          <a:lstStyle/>
          <a:p>
            <a:r>
              <a:rPr lang="en-AU" dirty="0"/>
              <a:t>The W3C </a:t>
            </a:r>
            <a:r>
              <a:rPr lang="en-AU" b="1" dirty="0"/>
              <a:t>Web Accessibility</a:t>
            </a:r>
            <a:r>
              <a:rPr lang="en-AU" dirty="0"/>
              <a:t> Initiative (WAI) brings together people from industry, disability organizations, government, and research labs from around the world to develop </a:t>
            </a:r>
            <a:r>
              <a:rPr lang="en-AU" b="1" dirty="0"/>
              <a:t>guidelines</a:t>
            </a:r>
            <a:r>
              <a:rPr lang="en-AU" dirty="0"/>
              <a:t> and resources to help make the </a:t>
            </a:r>
            <a:r>
              <a:rPr lang="en-AU" b="1" dirty="0"/>
              <a:t>Web accessible</a:t>
            </a:r>
            <a:r>
              <a:rPr lang="en-AU" dirty="0"/>
              <a:t> to people with auditory, cognitive, neurological, physical, speech, and visual disabilities.</a:t>
            </a:r>
            <a:endParaRPr lang="en-US" dirty="0"/>
          </a:p>
        </p:txBody>
      </p:sp>
      <p:sp>
        <p:nvSpPr>
          <p:cNvPr id="4" name="Slide Number Placeholder 3">
            <a:extLst>
              <a:ext uri="{FF2B5EF4-FFF2-40B4-BE49-F238E27FC236}">
                <a16:creationId xmlns:a16="http://schemas.microsoft.com/office/drawing/2014/main" id="{A68FDFC3-7F8C-4248-88D9-716AC3014E6B}"/>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65</a:t>
            </a:fld>
            <a:endParaRPr lang="en-US" dirty="0"/>
          </a:p>
        </p:txBody>
      </p:sp>
    </p:spTree>
    <p:extLst>
      <p:ext uri="{BB962C8B-B14F-4D97-AF65-F5344CB8AC3E}">
        <p14:creationId xmlns:p14="http://schemas.microsoft.com/office/powerpoint/2010/main" val="2623870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5608-5F0D-D64D-A51E-DEC80DF53828}"/>
              </a:ext>
            </a:extLst>
          </p:cNvPr>
          <p:cNvSpPr>
            <a:spLocks noGrp="1"/>
          </p:cNvSpPr>
          <p:nvPr>
            <p:ph type="title"/>
          </p:nvPr>
        </p:nvSpPr>
        <p:spPr>
          <a:xfrm>
            <a:off x="865969" y="927098"/>
            <a:ext cx="7687722" cy="709865"/>
          </a:xfrm>
        </p:spPr>
        <p:txBody>
          <a:bodyPr/>
          <a:lstStyle/>
          <a:p>
            <a:r>
              <a:rPr lang="en-US" dirty="0"/>
              <a:t>Web Content Accessibility Guidelines</a:t>
            </a:r>
          </a:p>
        </p:txBody>
      </p:sp>
      <p:sp>
        <p:nvSpPr>
          <p:cNvPr id="3" name="Content Placeholder 2">
            <a:extLst>
              <a:ext uri="{FF2B5EF4-FFF2-40B4-BE49-F238E27FC236}">
                <a16:creationId xmlns:a16="http://schemas.microsoft.com/office/drawing/2014/main" id="{EF08CF32-EC17-0E4F-A79F-2ED599E69B36}"/>
              </a:ext>
            </a:extLst>
          </p:cNvPr>
          <p:cNvSpPr>
            <a:spLocks noGrp="1"/>
          </p:cNvSpPr>
          <p:nvPr>
            <p:ph idx="1"/>
          </p:nvPr>
        </p:nvSpPr>
        <p:spPr/>
        <p:txBody>
          <a:bodyPr/>
          <a:lstStyle/>
          <a:p>
            <a:r>
              <a:rPr lang="en-US" dirty="0"/>
              <a:t>Four principles of the WCA (WCAG 2.0)</a:t>
            </a:r>
          </a:p>
          <a:p>
            <a:pPr lvl="1"/>
            <a:r>
              <a:rPr lang="en-US" dirty="0"/>
              <a:t>Perceivable</a:t>
            </a:r>
          </a:p>
          <a:p>
            <a:pPr lvl="1"/>
            <a:r>
              <a:rPr lang="en-US" dirty="0"/>
              <a:t>Operable</a:t>
            </a:r>
          </a:p>
          <a:p>
            <a:pPr lvl="1"/>
            <a:r>
              <a:rPr lang="en-US" dirty="0"/>
              <a:t>Understandable</a:t>
            </a:r>
          </a:p>
          <a:p>
            <a:pPr lvl="1"/>
            <a:r>
              <a:rPr lang="en-US" dirty="0"/>
              <a:t>Robust</a:t>
            </a:r>
          </a:p>
          <a:p>
            <a:pPr lvl="1"/>
            <a:endParaRPr lang="en-US" dirty="0"/>
          </a:p>
        </p:txBody>
      </p:sp>
      <p:sp>
        <p:nvSpPr>
          <p:cNvPr id="4" name="Slide Number Placeholder 3">
            <a:extLst>
              <a:ext uri="{FF2B5EF4-FFF2-40B4-BE49-F238E27FC236}">
                <a16:creationId xmlns:a16="http://schemas.microsoft.com/office/drawing/2014/main" id="{557D0F87-1EF9-EB40-BF02-97B9576E454B}"/>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66</a:t>
            </a:fld>
            <a:endParaRPr lang="en-US" dirty="0"/>
          </a:p>
        </p:txBody>
      </p:sp>
    </p:spTree>
    <p:extLst>
      <p:ext uri="{BB962C8B-B14F-4D97-AF65-F5344CB8AC3E}">
        <p14:creationId xmlns:p14="http://schemas.microsoft.com/office/powerpoint/2010/main" val="2666496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8BEC-E162-DA4E-9292-3E875AF7B8FB}"/>
              </a:ext>
            </a:extLst>
          </p:cNvPr>
          <p:cNvSpPr>
            <a:spLocks noGrp="1"/>
          </p:cNvSpPr>
          <p:nvPr>
            <p:ph type="title"/>
          </p:nvPr>
        </p:nvSpPr>
        <p:spPr/>
        <p:txBody>
          <a:bodyPr/>
          <a:lstStyle/>
          <a:p>
            <a:r>
              <a:rPr lang="en-US" dirty="0"/>
              <a:t>Accessibility requirements</a:t>
            </a:r>
          </a:p>
        </p:txBody>
      </p:sp>
      <p:sp>
        <p:nvSpPr>
          <p:cNvPr id="3" name="Content Placeholder 2">
            <a:extLst>
              <a:ext uri="{FF2B5EF4-FFF2-40B4-BE49-F238E27FC236}">
                <a16:creationId xmlns:a16="http://schemas.microsoft.com/office/drawing/2014/main" id="{FD868C52-DE84-5B46-B8DF-9782710794E4}"/>
              </a:ext>
            </a:extLst>
          </p:cNvPr>
          <p:cNvSpPr>
            <a:spLocks noGrp="1"/>
          </p:cNvSpPr>
          <p:nvPr>
            <p:ph idx="1"/>
          </p:nvPr>
        </p:nvSpPr>
        <p:spPr>
          <a:xfrm>
            <a:off x="864381" y="2489200"/>
            <a:ext cx="7432125" cy="3530600"/>
          </a:xfrm>
        </p:spPr>
        <p:txBody>
          <a:bodyPr/>
          <a:lstStyle/>
          <a:p>
            <a:r>
              <a:rPr lang="en-AU" dirty="0"/>
              <a:t>Web </a:t>
            </a:r>
            <a:r>
              <a:rPr lang="en-AU" b="1" dirty="0"/>
              <a:t>accessibility</a:t>
            </a:r>
            <a:r>
              <a:rPr lang="en-AU" dirty="0"/>
              <a:t> refers to the inclusive practice of removing barriers that prevent interaction with, or </a:t>
            </a:r>
            <a:r>
              <a:rPr lang="en-AU" b="1" dirty="0"/>
              <a:t>access</a:t>
            </a:r>
            <a:r>
              <a:rPr lang="en-AU" dirty="0"/>
              <a:t> to websites, by people with disabilities. When sites are correctly designed, developed and edited, all users have equal </a:t>
            </a:r>
            <a:r>
              <a:rPr lang="en-AU" b="1" dirty="0"/>
              <a:t>access</a:t>
            </a:r>
            <a:r>
              <a:rPr lang="en-AU" dirty="0"/>
              <a:t> to information and functionality</a:t>
            </a:r>
            <a:endParaRPr lang="en-US" dirty="0"/>
          </a:p>
        </p:txBody>
      </p:sp>
      <p:sp>
        <p:nvSpPr>
          <p:cNvPr id="4" name="Slide Number Placeholder 3">
            <a:extLst>
              <a:ext uri="{FF2B5EF4-FFF2-40B4-BE49-F238E27FC236}">
                <a16:creationId xmlns:a16="http://schemas.microsoft.com/office/drawing/2014/main" id="{D2F97B1A-E3B2-3044-98DA-7D4BD48EC126}"/>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67</a:t>
            </a:fld>
            <a:endParaRPr lang="en-US" dirty="0"/>
          </a:p>
        </p:txBody>
      </p:sp>
    </p:spTree>
    <p:extLst>
      <p:ext uri="{BB962C8B-B14F-4D97-AF65-F5344CB8AC3E}">
        <p14:creationId xmlns:p14="http://schemas.microsoft.com/office/powerpoint/2010/main" val="2488296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AU"/>
              <a:t>Accessibility - WCAG 2.0</a:t>
            </a:r>
          </a:p>
        </p:txBody>
      </p:sp>
      <p:sp>
        <p:nvSpPr>
          <p:cNvPr id="38915" name="Rectangle 3"/>
          <p:cNvSpPr>
            <a:spLocks noGrp="1" noChangeArrowheads="1"/>
          </p:cNvSpPr>
          <p:nvPr>
            <p:ph idx="1"/>
          </p:nvPr>
        </p:nvSpPr>
        <p:spPr>
          <a:xfrm>
            <a:off x="948400" y="2356041"/>
            <a:ext cx="7744188" cy="4033183"/>
          </a:xfrm>
        </p:spPr>
        <p:txBody>
          <a:bodyPr>
            <a:normAutofit/>
          </a:bodyPr>
          <a:lstStyle/>
          <a:p>
            <a:r>
              <a:rPr lang="en-AU" sz="2200" dirty="0"/>
              <a:t>Web Content Accessibility Guidelines</a:t>
            </a:r>
          </a:p>
          <a:p>
            <a:pPr lvl="1"/>
            <a:r>
              <a:rPr lang="en-AU" sz="1800" dirty="0">
                <a:hlinkClick r:id="rId3"/>
              </a:rPr>
              <a:t>https://www.w3.org/WAI/intro/wcag</a:t>
            </a:r>
            <a:endParaRPr lang="en-AU" sz="1800" dirty="0"/>
          </a:p>
        </p:txBody>
      </p:sp>
      <p:sp>
        <p:nvSpPr>
          <p:cNvPr id="5" name="Slide Number Placeholder 3">
            <a:extLst>
              <a:ext uri="{FF2B5EF4-FFF2-40B4-BE49-F238E27FC236}">
                <a16:creationId xmlns:a16="http://schemas.microsoft.com/office/drawing/2014/main" id="{B7C1501D-5D05-9F45-A498-B9ED4B69B8AE}"/>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68</a:t>
            </a:fld>
            <a:endParaRPr lang="en-US" dirty="0"/>
          </a:p>
        </p:txBody>
      </p:sp>
    </p:spTree>
    <p:extLst>
      <p:ext uri="{BB962C8B-B14F-4D97-AF65-F5344CB8AC3E}">
        <p14:creationId xmlns:p14="http://schemas.microsoft.com/office/powerpoint/2010/main" val="3071482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0A1F3-396A-B648-BDAC-185906B6AD0B}"/>
              </a:ext>
            </a:extLst>
          </p:cNvPr>
          <p:cNvSpPr>
            <a:spLocks noGrp="1"/>
          </p:cNvSpPr>
          <p:nvPr>
            <p:ph type="title"/>
          </p:nvPr>
        </p:nvSpPr>
        <p:spPr/>
        <p:txBody>
          <a:bodyPr/>
          <a:lstStyle/>
          <a:p>
            <a:r>
              <a:rPr lang="en-US" dirty="0"/>
              <a:t>Evaluating Accessibility</a:t>
            </a:r>
          </a:p>
        </p:txBody>
      </p:sp>
      <p:sp>
        <p:nvSpPr>
          <p:cNvPr id="3" name="Content Placeholder 2">
            <a:extLst>
              <a:ext uri="{FF2B5EF4-FFF2-40B4-BE49-F238E27FC236}">
                <a16:creationId xmlns:a16="http://schemas.microsoft.com/office/drawing/2014/main" id="{FFCE8411-02B1-8045-AD92-C2A11C1B1BDA}"/>
              </a:ext>
            </a:extLst>
          </p:cNvPr>
          <p:cNvSpPr>
            <a:spLocks noGrp="1"/>
          </p:cNvSpPr>
          <p:nvPr>
            <p:ph idx="1"/>
          </p:nvPr>
        </p:nvSpPr>
        <p:spPr>
          <a:xfrm>
            <a:off x="864382" y="2489200"/>
            <a:ext cx="6583340" cy="3911600"/>
          </a:xfrm>
        </p:spPr>
        <p:txBody>
          <a:bodyPr>
            <a:normAutofit/>
          </a:bodyPr>
          <a:lstStyle/>
          <a:p>
            <a:r>
              <a:rPr lang="en-US" dirty="0"/>
              <a:t>Easy check</a:t>
            </a:r>
          </a:p>
          <a:p>
            <a:pPr lvl="1"/>
            <a:r>
              <a:rPr lang="en-US" dirty="0"/>
              <a:t>Page title, </a:t>
            </a:r>
          </a:p>
          <a:p>
            <a:pPr lvl="1"/>
            <a:r>
              <a:rPr lang="en-US" dirty="0"/>
              <a:t>image text alternatives, </a:t>
            </a:r>
          </a:p>
          <a:p>
            <a:pPr lvl="1"/>
            <a:r>
              <a:rPr lang="en-US" dirty="0"/>
              <a:t>headings, </a:t>
            </a:r>
            <a:r>
              <a:rPr lang="en-US" dirty="0" err="1"/>
              <a:t>colour</a:t>
            </a:r>
            <a:r>
              <a:rPr lang="en-US" dirty="0"/>
              <a:t> contrast, </a:t>
            </a:r>
          </a:p>
          <a:p>
            <a:pPr lvl="1"/>
            <a:r>
              <a:rPr lang="en-US" dirty="0"/>
              <a:t>resize text, </a:t>
            </a:r>
          </a:p>
          <a:p>
            <a:pPr lvl="1"/>
            <a:r>
              <a:rPr lang="en-US" dirty="0"/>
              <a:t>keyboard access and visual focus, </a:t>
            </a:r>
          </a:p>
          <a:p>
            <a:pPr lvl="1"/>
            <a:r>
              <a:rPr lang="en-US" dirty="0"/>
              <a:t>forms, labels, and errors,</a:t>
            </a:r>
          </a:p>
          <a:p>
            <a:pPr lvl="1"/>
            <a:r>
              <a:rPr lang="en-US" dirty="0"/>
              <a:t>Moving, flashing, or blinking content</a:t>
            </a:r>
          </a:p>
          <a:p>
            <a:pPr lvl="1"/>
            <a:r>
              <a:rPr lang="en-US" dirty="0"/>
              <a:t>Multimedia (video, audio) alternatives</a:t>
            </a:r>
          </a:p>
          <a:p>
            <a:pPr lvl="1"/>
            <a:r>
              <a:rPr lang="en-US" dirty="0"/>
              <a:t>Basic structure check</a:t>
            </a:r>
          </a:p>
          <a:p>
            <a:endParaRPr lang="en-US" dirty="0"/>
          </a:p>
        </p:txBody>
      </p:sp>
      <p:sp>
        <p:nvSpPr>
          <p:cNvPr id="4" name="TextBox 3">
            <a:extLst>
              <a:ext uri="{FF2B5EF4-FFF2-40B4-BE49-F238E27FC236}">
                <a16:creationId xmlns:a16="http://schemas.microsoft.com/office/drawing/2014/main" id="{C780874C-85C6-494F-8EBE-4AE727DDD6F2}"/>
              </a:ext>
            </a:extLst>
          </p:cNvPr>
          <p:cNvSpPr txBox="1"/>
          <p:nvPr/>
        </p:nvSpPr>
        <p:spPr>
          <a:xfrm>
            <a:off x="3246783" y="6400800"/>
            <a:ext cx="5747086" cy="369332"/>
          </a:xfrm>
          <a:prstGeom prst="rect">
            <a:avLst/>
          </a:prstGeom>
          <a:noFill/>
        </p:spPr>
        <p:txBody>
          <a:bodyPr wrap="none" rtlCol="0">
            <a:spAutoFit/>
          </a:bodyPr>
          <a:lstStyle/>
          <a:p>
            <a:r>
              <a:rPr lang="en-US" dirty="0"/>
              <a:t>https://www.w3.org/WAI/</a:t>
            </a:r>
            <a:r>
              <a:rPr lang="en-US" dirty="0" err="1"/>
              <a:t>eval</a:t>
            </a:r>
            <a:r>
              <a:rPr lang="en-US" dirty="0"/>
              <a:t>/</a:t>
            </a:r>
            <a:r>
              <a:rPr lang="en-US" dirty="0" err="1"/>
              <a:t>preliminary#media</a:t>
            </a:r>
            <a:endParaRPr lang="en-US" dirty="0"/>
          </a:p>
        </p:txBody>
      </p:sp>
      <p:sp>
        <p:nvSpPr>
          <p:cNvPr id="5" name="Slide Number Placeholder 3">
            <a:extLst>
              <a:ext uri="{FF2B5EF4-FFF2-40B4-BE49-F238E27FC236}">
                <a16:creationId xmlns:a16="http://schemas.microsoft.com/office/drawing/2014/main" id="{9A9204B1-B6A3-5049-B3FC-87F9799721F7}"/>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69</a:t>
            </a:fld>
            <a:endParaRPr lang="en-US" dirty="0"/>
          </a:p>
        </p:txBody>
      </p:sp>
    </p:spTree>
    <p:extLst>
      <p:ext uri="{BB962C8B-B14F-4D97-AF65-F5344CB8AC3E}">
        <p14:creationId xmlns:p14="http://schemas.microsoft.com/office/powerpoint/2010/main" val="127359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772" y="987058"/>
            <a:ext cx="8318872" cy="709865"/>
          </a:xfrm>
        </p:spPr>
        <p:txBody>
          <a:bodyPr/>
          <a:lstStyle/>
          <a:p>
            <a:r>
              <a:rPr lang="en-US" dirty="0"/>
              <a:t>Review: Data Transfer – type 1: plain text</a:t>
            </a:r>
          </a:p>
        </p:txBody>
      </p:sp>
      <p:sp>
        <p:nvSpPr>
          <p:cNvPr id="3" name="Content Placeholder 2"/>
          <p:cNvSpPr>
            <a:spLocks noGrp="1"/>
          </p:cNvSpPr>
          <p:nvPr>
            <p:ph idx="1"/>
          </p:nvPr>
        </p:nvSpPr>
        <p:spPr>
          <a:xfrm>
            <a:off x="642672" y="2077644"/>
            <a:ext cx="7929828" cy="786421"/>
          </a:xfrm>
        </p:spPr>
        <p:txBody>
          <a:bodyPr>
            <a:normAutofit fontScale="92500" lnSpcReduction="10000"/>
          </a:bodyPr>
          <a:lstStyle/>
          <a:p>
            <a:r>
              <a:rPr lang="en-US" sz="2200" dirty="0"/>
              <a:t>A plain text string</a:t>
            </a:r>
          </a:p>
          <a:p>
            <a:pPr lvl="1"/>
            <a:r>
              <a:rPr lang="en-US" sz="2000" dirty="0"/>
              <a:t>The plain text type return the data with no processing</a:t>
            </a:r>
          </a:p>
        </p:txBody>
      </p:sp>
      <p:sp>
        <p:nvSpPr>
          <p:cNvPr id="4" name="TextBox 3"/>
          <p:cNvSpPr txBox="1">
            <a:spLocks noChangeArrowheads="1"/>
          </p:cNvSpPr>
          <p:nvPr/>
        </p:nvSpPr>
        <p:spPr bwMode="auto">
          <a:xfrm>
            <a:off x="473287" y="3207624"/>
            <a:ext cx="3670539" cy="2031054"/>
          </a:xfrm>
          <a:prstGeom prst="rect">
            <a:avLst/>
          </a:prstGeom>
          <a:solidFill>
            <a:srgbClr val="FFFFFF"/>
          </a:solidFill>
          <a:ln w="19050">
            <a:solidFill>
              <a:srgbClr val="4F81BD"/>
            </a:solidFill>
            <a:miter lim="800000"/>
            <a:headEnd/>
            <a:tailEnd/>
          </a:ln>
        </p:spPr>
        <p:txBody>
          <a:bodyPr rot="0" vert="horz" wrap="square" lIns="91440" tIns="45720" rIns="91440" bIns="45720" anchor="t" anchorCtr="0" upright="1">
            <a:noAutofit/>
          </a:bodyPr>
          <a:lstStyle/>
          <a:p>
            <a:pPr fontAlgn="base">
              <a:spcAft>
                <a:spcPts val="0"/>
              </a:spcAft>
            </a:pPr>
            <a:r>
              <a:rPr lang="en-AU" sz="1400" b="1" dirty="0">
                <a:solidFill>
                  <a:srgbClr val="000000"/>
                </a:solidFill>
                <a:latin typeface="Courier New"/>
                <a:ea typeface="맑은 고딕"/>
              </a:rPr>
              <a:t>$.ajax({</a:t>
            </a:r>
          </a:p>
          <a:p>
            <a:pPr fontAlgn="base">
              <a:spcAft>
                <a:spcPts val="0"/>
              </a:spcAft>
            </a:pPr>
            <a:r>
              <a:rPr lang="en-AU" sz="1400" b="1" dirty="0">
                <a:solidFill>
                  <a:srgbClr val="000000"/>
                </a:solidFill>
                <a:latin typeface="Courier New"/>
                <a:ea typeface="맑은 고딕"/>
              </a:rPr>
              <a:t>  </a:t>
            </a:r>
            <a:r>
              <a:rPr lang="en-AU" sz="1400" b="1" dirty="0" err="1">
                <a:solidFill>
                  <a:srgbClr val="000000"/>
                </a:solidFill>
                <a:latin typeface="Courier New"/>
                <a:ea typeface="맑은 고딕"/>
              </a:rPr>
              <a:t>url</a:t>
            </a:r>
            <a:r>
              <a:rPr lang="en-AU" sz="1400" b="1" dirty="0">
                <a:solidFill>
                  <a:srgbClr val="000000"/>
                </a:solidFill>
                <a:latin typeface="Courier New"/>
                <a:ea typeface="맑은 고딕"/>
              </a:rPr>
              <a:t>: ”</a:t>
            </a:r>
            <a:r>
              <a:rPr lang="en-AU" sz="1400" b="1" dirty="0" err="1">
                <a:solidFill>
                  <a:srgbClr val="000000"/>
                </a:solidFill>
                <a:latin typeface="Courier New"/>
                <a:ea typeface="맑은 고딕"/>
              </a:rPr>
              <a:t>checker.php</a:t>
            </a:r>
            <a:r>
              <a:rPr lang="en-AU" sz="1400" b="1" dirty="0">
                <a:solidFill>
                  <a:srgbClr val="000000"/>
                </a:solidFill>
                <a:latin typeface="Courier New"/>
                <a:ea typeface="맑은 고딕"/>
              </a:rPr>
              <a:t>",</a:t>
            </a:r>
          </a:p>
          <a:p>
            <a:pPr fontAlgn="base">
              <a:spcAft>
                <a:spcPts val="0"/>
              </a:spcAft>
            </a:pPr>
            <a:r>
              <a:rPr lang="en-AU" sz="1400" b="1" dirty="0">
                <a:solidFill>
                  <a:srgbClr val="000000"/>
                </a:solidFill>
                <a:latin typeface="Courier New"/>
                <a:ea typeface="맑은 고딕"/>
              </a:rPr>
              <a:t>  </a:t>
            </a:r>
            <a:r>
              <a:rPr lang="en-AU" sz="1400" b="1" dirty="0" err="1">
                <a:solidFill>
                  <a:srgbClr val="000000"/>
                </a:solidFill>
                <a:latin typeface="Courier New"/>
                <a:ea typeface="맑은 고딕"/>
              </a:rPr>
              <a:t>datatype</a:t>
            </a:r>
            <a:r>
              <a:rPr lang="en-AU" sz="1400" b="1" dirty="0">
                <a:solidFill>
                  <a:srgbClr val="000000"/>
                </a:solidFill>
                <a:latin typeface="Courier New"/>
                <a:ea typeface="맑은 고딕"/>
              </a:rPr>
              <a:t>: 'text',</a:t>
            </a:r>
          </a:p>
          <a:p>
            <a:pPr fontAlgn="base">
              <a:spcAft>
                <a:spcPts val="0"/>
              </a:spcAft>
            </a:pPr>
            <a:r>
              <a:rPr lang="en-AU" sz="1400" b="1" dirty="0">
                <a:solidFill>
                  <a:srgbClr val="000000"/>
                </a:solidFill>
                <a:latin typeface="Courier New"/>
                <a:ea typeface="맑은 고딕"/>
              </a:rPr>
              <a:t>  data: {username: username}</a:t>
            </a:r>
          </a:p>
          <a:p>
            <a:pPr fontAlgn="base">
              <a:spcAft>
                <a:spcPts val="0"/>
              </a:spcAft>
            </a:pPr>
            <a:r>
              <a:rPr lang="en-AU" sz="1400" b="1" dirty="0">
                <a:solidFill>
                  <a:srgbClr val="000000"/>
                </a:solidFill>
                <a:latin typeface="Courier New"/>
                <a:ea typeface="맑은 고딕"/>
              </a:rPr>
              <a:t>})</a:t>
            </a:r>
          </a:p>
          <a:p>
            <a:pPr fontAlgn="base">
              <a:spcAft>
                <a:spcPts val="0"/>
              </a:spcAft>
            </a:pPr>
            <a:r>
              <a:rPr lang="en-AU" sz="1400" b="1" dirty="0">
                <a:solidFill>
                  <a:srgbClr val="000000"/>
                </a:solidFill>
                <a:latin typeface="Courier New"/>
                <a:ea typeface="맑은 고딕"/>
              </a:rPr>
              <a:t>  .done(function(data) {</a:t>
            </a:r>
          </a:p>
          <a:p>
            <a:pPr fontAlgn="base">
              <a:spcAft>
                <a:spcPts val="0"/>
              </a:spcAft>
            </a:pPr>
            <a:r>
              <a:rPr lang="en-AU" sz="1400" b="1" dirty="0">
                <a:solidFill>
                  <a:srgbClr val="000000"/>
                </a:solidFill>
                <a:latin typeface="Courier New"/>
                <a:ea typeface="맑은 고딕"/>
              </a:rPr>
              <a:t>    $("#output").html(data);</a:t>
            </a:r>
          </a:p>
          <a:p>
            <a:pPr fontAlgn="base">
              <a:spcAft>
                <a:spcPts val="0"/>
              </a:spcAft>
            </a:pPr>
            <a:r>
              <a:rPr lang="en-AU" sz="1400" b="1" dirty="0">
                <a:solidFill>
                  <a:srgbClr val="000000"/>
                </a:solidFill>
                <a:latin typeface="Courier New"/>
                <a:ea typeface="맑은 고딕"/>
              </a:rPr>
              <a:t>  });</a:t>
            </a:r>
            <a:endParaRPr lang="en-AU" sz="2000" b="1" dirty="0">
              <a:solidFill>
                <a:srgbClr val="000000"/>
              </a:solidFill>
              <a:effectLst/>
              <a:latin typeface="Times New Roman"/>
              <a:ea typeface="맑은 고딕"/>
            </a:endParaRPr>
          </a:p>
        </p:txBody>
      </p:sp>
      <p:sp>
        <p:nvSpPr>
          <p:cNvPr id="5" name="TextBox 4"/>
          <p:cNvSpPr txBox="1"/>
          <p:nvPr/>
        </p:nvSpPr>
        <p:spPr>
          <a:xfrm>
            <a:off x="473287" y="2838292"/>
            <a:ext cx="2236510" cy="369332"/>
          </a:xfrm>
          <a:prstGeom prst="rect">
            <a:avLst/>
          </a:prstGeom>
          <a:noFill/>
        </p:spPr>
        <p:txBody>
          <a:bodyPr wrap="none" rtlCol="0">
            <a:spAutoFit/>
          </a:bodyPr>
          <a:lstStyle/>
          <a:p>
            <a:r>
              <a:rPr lang="en-US" b="1" dirty="0"/>
              <a:t>Example using </a:t>
            </a:r>
            <a:r>
              <a:rPr lang="en-US" b="1" dirty="0" err="1"/>
              <a:t>jquery</a:t>
            </a:r>
            <a:endParaRPr lang="en-US" b="1" dirty="0"/>
          </a:p>
        </p:txBody>
      </p:sp>
      <p:pic>
        <p:nvPicPr>
          <p:cNvPr id="6" name="Picture 5"/>
          <p:cNvPicPr/>
          <p:nvPr/>
        </p:nvPicPr>
        <p:blipFill rotWithShape="1">
          <a:blip r:embed="rId3" cstate="email">
            <a:extLst>
              <a:ext uri="{28A0092B-C50C-407E-A947-70E740481C1C}">
                <a14:useLocalDpi xmlns:a14="http://schemas.microsoft.com/office/drawing/2010/main" val="0"/>
              </a:ext>
            </a:extLst>
          </a:blip>
          <a:srcRect r="49361"/>
          <a:stretch/>
        </p:blipFill>
        <p:spPr bwMode="auto">
          <a:xfrm>
            <a:off x="919436" y="5733852"/>
            <a:ext cx="2778239" cy="1090930"/>
          </a:xfrm>
          <a:prstGeom prst="rect">
            <a:avLst/>
          </a:prstGeom>
          <a:noFill/>
          <a:ln>
            <a:solidFill>
              <a:srgbClr val="000000"/>
            </a:solidFill>
          </a:ln>
        </p:spPr>
      </p:pic>
      <p:sp>
        <p:nvSpPr>
          <p:cNvPr id="7" name="TextBox 6"/>
          <p:cNvSpPr txBox="1"/>
          <p:nvPr/>
        </p:nvSpPr>
        <p:spPr>
          <a:xfrm>
            <a:off x="294483" y="5339301"/>
            <a:ext cx="5234125" cy="369332"/>
          </a:xfrm>
          <a:prstGeom prst="rect">
            <a:avLst/>
          </a:prstGeom>
          <a:noFill/>
        </p:spPr>
        <p:txBody>
          <a:bodyPr wrap="none" rtlCol="0">
            <a:spAutoFit/>
          </a:bodyPr>
          <a:lstStyle/>
          <a:p>
            <a:r>
              <a:rPr lang="en-US" dirty="0"/>
              <a:t>[example output in the self-study 9_2_1.html]</a:t>
            </a:r>
          </a:p>
        </p:txBody>
      </p:sp>
      <p:sp>
        <p:nvSpPr>
          <p:cNvPr id="8" name="TextBox 7"/>
          <p:cNvSpPr txBox="1">
            <a:spLocks noChangeArrowheads="1"/>
          </p:cNvSpPr>
          <p:nvPr/>
        </p:nvSpPr>
        <p:spPr bwMode="auto">
          <a:xfrm>
            <a:off x="5465231" y="3207624"/>
            <a:ext cx="3496313" cy="2031054"/>
          </a:xfrm>
          <a:prstGeom prst="rect">
            <a:avLst/>
          </a:prstGeom>
          <a:solidFill>
            <a:srgbClr val="FFFFFF"/>
          </a:solidFill>
          <a:ln w="19050">
            <a:solidFill>
              <a:srgbClr val="4F81BD"/>
            </a:solidFill>
            <a:miter lim="800000"/>
            <a:headEnd/>
            <a:tailEnd/>
          </a:ln>
        </p:spPr>
        <p:txBody>
          <a:bodyPr rot="0" vert="horz" wrap="square" lIns="91440" tIns="45720" rIns="91440" bIns="45720" anchor="t" anchorCtr="0" upright="1">
            <a:noAutofit/>
          </a:bodyPr>
          <a:lstStyle/>
          <a:p>
            <a:pPr fontAlgn="base">
              <a:spcAft>
                <a:spcPts val="0"/>
              </a:spcAft>
            </a:pPr>
            <a:r>
              <a:rPr lang="en-AU" sz="1400" b="1" dirty="0">
                <a:solidFill>
                  <a:srgbClr val="000000"/>
                </a:solidFill>
                <a:latin typeface="Courier New"/>
                <a:ea typeface="맑은 고딕"/>
              </a:rPr>
              <a:t>$.get(</a:t>
            </a:r>
          </a:p>
          <a:p>
            <a:pPr fontAlgn="base">
              <a:spcAft>
                <a:spcPts val="0"/>
              </a:spcAft>
            </a:pPr>
            <a:r>
              <a:rPr lang="en-AU" sz="1400" b="1" dirty="0">
                <a:solidFill>
                  <a:srgbClr val="000000"/>
                </a:solidFill>
                <a:latin typeface="Courier New"/>
                <a:ea typeface="맑은 고딕"/>
              </a:rPr>
              <a:t>  </a:t>
            </a:r>
            <a:r>
              <a:rPr lang="en-AU" sz="1400" b="1" dirty="0" err="1">
                <a:solidFill>
                  <a:srgbClr val="000000"/>
                </a:solidFill>
                <a:latin typeface="Courier New"/>
                <a:ea typeface="맑은 고딕"/>
              </a:rPr>
              <a:t>url</a:t>
            </a:r>
            <a:r>
              <a:rPr lang="en-AU" sz="1400" b="1" dirty="0">
                <a:solidFill>
                  <a:srgbClr val="000000"/>
                </a:solidFill>
                <a:latin typeface="Courier New"/>
                <a:ea typeface="맑은 고딕"/>
              </a:rPr>
              <a:t>: ”</a:t>
            </a:r>
            <a:r>
              <a:rPr lang="en-AU" sz="1400" b="1" dirty="0" err="1">
                <a:solidFill>
                  <a:srgbClr val="000000"/>
                </a:solidFill>
                <a:latin typeface="Courier New"/>
                <a:ea typeface="맑은 고딕"/>
              </a:rPr>
              <a:t>checker.php</a:t>
            </a:r>
            <a:r>
              <a:rPr lang="en-AU" sz="1400" b="1" dirty="0">
                <a:solidFill>
                  <a:srgbClr val="000000"/>
                </a:solidFill>
                <a:latin typeface="Courier New"/>
                <a:ea typeface="맑은 고딕"/>
              </a:rPr>
              <a:t>”,</a:t>
            </a:r>
          </a:p>
          <a:p>
            <a:pPr fontAlgn="base">
              <a:spcAft>
                <a:spcPts val="0"/>
              </a:spcAft>
            </a:pPr>
            <a:r>
              <a:rPr lang="en-AU" sz="1400" b="1" dirty="0">
                <a:solidFill>
                  <a:srgbClr val="000000"/>
                </a:solidFill>
                <a:latin typeface="Courier New"/>
                <a:ea typeface="맑은 고딕"/>
              </a:rPr>
              <a:t>  data: {username: username})</a:t>
            </a:r>
          </a:p>
          <a:p>
            <a:pPr fontAlgn="base">
              <a:spcAft>
                <a:spcPts val="0"/>
              </a:spcAft>
            </a:pPr>
            <a:r>
              <a:rPr lang="en-AU" sz="1400" b="1" dirty="0">
                <a:solidFill>
                  <a:srgbClr val="000000"/>
                </a:solidFill>
                <a:latin typeface="Courier New"/>
                <a:ea typeface="맑은 고딕"/>
              </a:rPr>
              <a:t>  .done(function(data) {</a:t>
            </a:r>
          </a:p>
          <a:p>
            <a:pPr fontAlgn="base">
              <a:spcAft>
                <a:spcPts val="0"/>
              </a:spcAft>
            </a:pPr>
            <a:r>
              <a:rPr lang="en-AU" sz="1400" b="1" dirty="0">
                <a:solidFill>
                  <a:srgbClr val="000000"/>
                </a:solidFill>
                <a:latin typeface="Courier New"/>
                <a:ea typeface="맑은 고딕"/>
              </a:rPr>
              <a:t>    $("#output").html(data);</a:t>
            </a:r>
          </a:p>
          <a:p>
            <a:pPr fontAlgn="base">
              <a:spcAft>
                <a:spcPts val="0"/>
              </a:spcAft>
            </a:pPr>
            <a:r>
              <a:rPr lang="en-AU" sz="1400" b="1" dirty="0">
                <a:solidFill>
                  <a:srgbClr val="000000"/>
                </a:solidFill>
                <a:latin typeface="Courier New"/>
                <a:ea typeface="맑은 고딕"/>
              </a:rPr>
              <a:t>  });</a:t>
            </a:r>
            <a:endParaRPr lang="en-AU" sz="2000" b="1" dirty="0">
              <a:solidFill>
                <a:srgbClr val="000000"/>
              </a:solidFill>
              <a:effectLst/>
              <a:latin typeface="Times New Roman"/>
              <a:ea typeface="맑은 고딕"/>
            </a:endParaRPr>
          </a:p>
        </p:txBody>
      </p:sp>
      <p:sp>
        <p:nvSpPr>
          <p:cNvPr id="9" name="TextBox 8"/>
          <p:cNvSpPr txBox="1"/>
          <p:nvPr/>
        </p:nvSpPr>
        <p:spPr>
          <a:xfrm>
            <a:off x="4341213" y="6012989"/>
            <a:ext cx="4231287" cy="584775"/>
          </a:xfrm>
          <a:prstGeom prst="rect">
            <a:avLst/>
          </a:prstGeom>
          <a:noFill/>
        </p:spPr>
        <p:txBody>
          <a:bodyPr wrap="none" rtlCol="0">
            <a:spAutoFit/>
          </a:bodyPr>
          <a:lstStyle/>
          <a:p>
            <a:r>
              <a:rPr lang="en-US" sz="1600" b="1" dirty="0">
                <a:solidFill>
                  <a:schemeClr val="accent4"/>
                </a:solidFill>
              </a:rPr>
              <a:t>NOTE: </a:t>
            </a:r>
            <a:r>
              <a:rPr lang="en-US" sz="1600" b="1" dirty="0" err="1">
                <a:solidFill>
                  <a:schemeClr val="accent4"/>
                </a:solidFill>
              </a:rPr>
              <a:t>checker.php</a:t>
            </a:r>
            <a:r>
              <a:rPr lang="en-US" sz="1600" b="1" dirty="0">
                <a:solidFill>
                  <a:schemeClr val="accent4"/>
                </a:solidFill>
              </a:rPr>
              <a:t> contains the SQL query</a:t>
            </a:r>
            <a:br>
              <a:rPr lang="en-US" sz="1600" b="1" dirty="0">
                <a:solidFill>
                  <a:schemeClr val="accent4"/>
                </a:solidFill>
              </a:rPr>
            </a:br>
            <a:r>
              <a:rPr lang="en-US" sz="1600" b="1" dirty="0">
                <a:solidFill>
                  <a:schemeClr val="accent4"/>
                </a:solidFill>
              </a:rPr>
              <a:t>that checks the whether username exists or not</a:t>
            </a:r>
          </a:p>
        </p:txBody>
      </p:sp>
      <p:cxnSp>
        <p:nvCxnSpPr>
          <p:cNvPr id="11" name="Straight Arrow Connector 10"/>
          <p:cNvCxnSpPr>
            <a:stCxn id="4" idx="3"/>
            <a:endCxn id="8" idx="1"/>
          </p:cNvCxnSpPr>
          <p:nvPr/>
        </p:nvCxnSpPr>
        <p:spPr>
          <a:xfrm>
            <a:off x="4143826" y="4223151"/>
            <a:ext cx="1321405"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13578" y="3879591"/>
            <a:ext cx="684765" cy="369332"/>
          </a:xfrm>
          <a:prstGeom prst="rect">
            <a:avLst/>
          </a:prstGeom>
          <a:noFill/>
        </p:spPr>
        <p:txBody>
          <a:bodyPr wrap="none" rtlCol="0">
            <a:spAutoFit/>
          </a:bodyPr>
          <a:lstStyle/>
          <a:p>
            <a:r>
              <a:rPr lang="en-US" dirty="0"/>
              <a:t>same</a:t>
            </a:r>
          </a:p>
        </p:txBody>
      </p:sp>
      <p:sp>
        <p:nvSpPr>
          <p:cNvPr id="13" name="Slide Number Placeholder 3">
            <a:extLst>
              <a:ext uri="{FF2B5EF4-FFF2-40B4-BE49-F238E27FC236}">
                <a16:creationId xmlns:a16="http://schemas.microsoft.com/office/drawing/2014/main" id="{F9757B08-3E41-0049-83A8-C7D6CFD180CF}"/>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7</a:t>
            </a:fld>
            <a:endParaRPr lang="en-US" dirty="0"/>
          </a:p>
        </p:txBody>
      </p:sp>
    </p:spTree>
    <p:extLst>
      <p:ext uri="{BB962C8B-B14F-4D97-AF65-F5344CB8AC3E}">
        <p14:creationId xmlns:p14="http://schemas.microsoft.com/office/powerpoint/2010/main" val="3500936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457200"/>
            <a:ext cx="7772400" cy="1008063"/>
          </a:xfrm>
        </p:spPr>
        <p:txBody>
          <a:bodyPr/>
          <a:lstStyle/>
          <a:p>
            <a:r>
              <a:rPr lang="en-AU"/>
              <a:t>Accessibility</a:t>
            </a:r>
          </a:p>
        </p:txBody>
      </p:sp>
      <p:sp>
        <p:nvSpPr>
          <p:cNvPr id="45059" name="Rectangle 3"/>
          <p:cNvSpPr>
            <a:spLocks noGrp="1" noChangeArrowheads="1"/>
          </p:cNvSpPr>
          <p:nvPr>
            <p:ph idx="1"/>
          </p:nvPr>
        </p:nvSpPr>
        <p:spPr>
          <a:xfrm>
            <a:off x="685800" y="2497872"/>
            <a:ext cx="7549414" cy="3791415"/>
          </a:xfrm>
        </p:spPr>
        <p:txBody>
          <a:bodyPr/>
          <a:lstStyle/>
          <a:p>
            <a:pPr marL="402336" lvl="1" indent="0">
              <a:lnSpc>
                <a:spcPct val="90000"/>
              </a:lnSpc>
              <a:buNone/>
            </a:pPr>
            <a:endParaRPr lang="en-AU" sz="2200" dirty="0"/>
          </a:p>
          <a:p>
            <a:pPr lvl="1">
              <a:lnSpc>
                <a:spcPct val="90000"/>
              </a:lnSpc>
            </a:pPr>
            <a:r>
              <a:rPr lang="en-AU" sz="2200" dirty="0"/>
              <a:t>Used to validate URLs</a:t>
            </a:r>
          </a:p>
          <a:p>
            <a:pPr lvl="1">
              <a:lnSpc>
                <a:spcPct val="90000"/>
              </a:lnSpc>
            </a:pPr>
            <a:endParaRPr lang="en-AU" sz="2200" dirty="0"/>
          </a:p>
          <a:p>
            <a:pPr lvl="1">
              <a:lnSpc>
                <a:spcPct val="90000"/>
              </a:lnSpc>
            </a:pPr>
            <a:r>
              <a:rPr lang="en-AU" sz="2200" dirty="0">
                <a:hlinkClick r:id="rId3"/>
              </a:rPr>
              <a:t>https://validator.w3.org</a:t>
            </a:r>
            <a:endParaRPr lang="en-AU" sz="2200" dirty="0"/>
          </a:p>
        </p:txBody>
      </p:sp>
      <p:sp>
        <p:nvSpPr>
          <p:cNvPr id="4" name="Slide Number Placeholder 3">
            <a:extLst>
              <a:ext uri="{FF2B5EF4-FFF2-40B4-BE49-F238E27FC236}">
                <a16:creationId xmlns:a16="http://schemas.microsoft.com/office/drawing/2014/main" id="{4183395C-770F-594A-8C2B-DCE193ECBB7D}"/>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70</a:t>
            </a:fld>
            <a:endParaRPr lang="en-US" dirty="0"/>
          </a:p>
        </p:txBody>
      </p:sp>
    </p:spTree>
    <p:extLst>
      <p:ext uri="{BB962C8B-B14F-4D97-AF65-F5344CB8AC3E}">
        <p14:creationId xmlns:p14="http://schemas.microsoft.com/office/powerpoint/2010/main" val="33687551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BB235B-50EA-F047-8128-0C5CEE706765}"/>
              </a:ext>
            </a:extLst>
          </p:cNvPr>
          <p:cNvSpPr/>
          <p:nvPr/>
        </p:nvSpPr>
        <p:spPr>
          <a:xfrm>
            <a:off x="3040380" y="2377440"/>
            <a:ext cx="3017520" cy="830997"/>
          </a:xfrm>
          <a:prstGeom prst="rect">
            <a:avLst/>
          </a:prstGeom>
        </p:spPr>
        <p:txBody>
          <a:bodyPr wrap="square">
            <a:spAutoFit/>
          </a:bodyPr>
          <a:lstStyle/>
          <a:p>
            <a:pPr algn="ctr"/>
            <a:r>
              <a:rPr lang="en-US" sz="2400" dirty="0"/>
              <a:t>Thank you</a:t>
            </a:r>
          </a:p>
          <a:p>
            <a:pPr algn="ctr"/>
            <a:r>
              <a:rPr lang="en-US" sz="2400" dirty="0"/>
              <a:t>Any Questions</a:t>
            </a:r>
          </a:p>
        </p:txBody>
      </p:sp>
      <p:sp>
        <p:nvSpPr>
          <p:cNvPr id="3" name="Slide Number Placeholder 3">
            <a:extLst>
              <a:ext uri="{FF2B5EF4-FFF2-40B4-BE49-F238E27FC236}">
                <a16:creationId xmlns:a16="http://schemas.microsoft.com/office/drawing/2014/main" id="{3FFA1F6B-7651-CD49-BBC1-72A77191FBE0}"/>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71</a:t>
            </a:fld>
            <a:endParaRPr lang="en-US" dirty="0"/>
          </a:p>
        </p:txBody>
      </p:sp>
    </p:spTree>
    <p:extLst>
      <p:ext uri="{BB962C8B-B14F-4D97-AF65-F5344CB8AC3E}">
        <p14:creationId xmlns:p14="http://schemas.microsoft.com/office/powerpoint/2010/main" val="3892868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descr="hc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989" y="1266017"/>
            <a:ext cx="5910121" cy="4053874"/>
          </a:xfrm>
          <a:prstGeom prst="rect">
            <a:avLst/>
          </a:prstGeom>
        </p:spPr>
      </p:pic>
      <p:sp>
        <p:nvSpPr>
          <p:cNvPr id="6" name="TextBox 5"/>
          <p:cNvSpPr txBox="1"/>
          <p:nvPr/>
        </p:nvSpPr>
        <p:spPr>
          <a:xfrm>
            <a:off x="4657235" y="5862402"/>
            <a:ext cx="3948968" cy="307777"/>
          </a:xfrm>
          <a:prstGeom prst="rect">
            <a:avLst/>
          </a:prstGeom>
          <a:noFill/>
        </p:spPr>
        <p:txBody>
          <a:bodyPr wrap="none" rtlCol="0">
            <a:spAutoFit/>
          </a:bodyPr>
          <a:lstStyle/>
          <a:p>
            <a:r>
              <a:rPr lang="en-US" sz="1400" dirty="0">
                <a:solidFill>
                  <a:schemeClr val="bg1"/>
                </a:solidFill>
              </a:rPr>
              <a:t>Image source : </a:t>
            </a:r>
            <a:r>
              <a:rPr lang="en-US" sz="1400" dirty="0" err="1">
                <a:solidFill>
                  <a:schemeClr val="bg1"/>
                </a:solidFill>
              </a:rPr>
              <a:t>www.interaction-design.org</a:t>
            </a:r>
            <a:endParaRPr lang="en-US" sz="1400" dirty="0">
              <a:solidFill>
                <a:schemeClr val="bg1"/>
              </a:solidFill>
            </a:endParaRPr>
          </a:p>
        </p:txBody>
      </p:sp>
      <p:sp>
        <p:nvSpPr>
          <p:cNvPr id="7" name="Slide Number Placeholder 3">
            <a:extLst>
              <a:ext uri="{FF2B5EF4-FFF2-40B4-BE49-F238E27FC236}">
                <a16:creationId xmlns:a16="http://schemas.microsoft.com/office/drawing/2014/main" id="{50BF2715-3D2C-7047-B4BC-F91437BD0FE7}"/>
              </a:ext>
            </a:extLst>
          </p:cNvPr>
          <p:cNvSpPr>
            <a:spLocks noGrp="1"/>
          </p:cNvSpPr>
          <p:nvPr>
            <p:ph type="sldNum" sz="quarter" idx="12"/>
          </p:nvPr>
        </p:nvSpPr>
        <p:spPr>
          <a:xfrm>
            <a:off x="7678616" y="295730"/>
            <a:ext cx="791308" cy="767687"/>
          </a:xfrm>
        </p:spPr>
        <p:txBody>
          <a:bodyPr>
            <a:normAutofit/>
          </a:bodyPr>
          <a:lstStyle/>
          <a:p>
            <a:fld id="{5FD889E0-CAB2-4699-909D-B9A88D47ACBE}" type="slidenum">
              <a:rPr lang="en-US" smtClean="0"/>
              <a:t>8</a:t>
            </a:fld>
            <a:endParaRPr lang="en-US" dirty="0"/>
          </a:p>
        </p:txBody>
      </p:sp>
    </p:spTree>
    <p:extLst>
      <p:ext uri="{BB962C8B-B14F-4D97-AF65-F5344CB8AC3E}">
        <p14:creationId xmlns:p14="http://schemas.microsoft.com/office/powerpoint/2010/main" val="54999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A770-8694-9249-94DB-CE6DF7E89EC6}"/>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3ADA62CD-6F6F-1B42-9A5F-A3B3EC402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8C79730-BE3F-204F-9E70-7323BA68DE24}"/>
              </a:ext>
            </a:extLst>
          </p:cNvPr>
          <p:cNvPicPr>
            <a:picLocks noChangeAspect="1"/>
          </p:cNvPicPr>
          <p:nvPr/>
        </p:nvPicPr>
        <p:blipFill>
          <a:blip r:embed="rId3"/>
          <a:stretch>
            <a:fillRect/>
          </a:stretch>
        </p:blipFill>
        <p:spPr>
          <a:xfrm>
            <a:off x="0" y="1253879"/>
            <a:ext cx="9144000" cy="4350241"/>
          </a:xfrm>
          <a:prstGeom prst="rect">
            <a:avLst/>
          </a:prstGeom>
        </p:spPr>
      </p:pic>
      <p:pic>
        <p:nvPicPr>
          <p:cNvPr id="5" name="Picture 4">
            <a:extLst>
              <a:ext uri="{FF2B5EF4-FFF2-40B4-BE49-F238E27FC236}">
                <a16:creationId xmlns:a16="http://schemas.microsoft.com/office/drawing/2014/main" id="{4169486D-CFA1-C445-9CE4-51E96178DD93}"/>
              </a:ext>
            </a:extLst>
          </p:cNvPr>
          <p:cNvPicPr>
            <a:picLocks noChangeAspect="1"/>
          </p:cNvPicPr>
          <p:nvPr/>
        </p:nvPicPr>
        <p:blipFill>
          <a:blip r:embed="rId4"/>
          <a:stretch>
            <a:fillRect/>
          </a:stretch>
        </p:blipFill>
        <p:spPr>
          <a:xfrm>
            <a:off x="0" y="331076"/>
            <a:ext cx="7869836" cy="5332492"/>
          </a:xfrm>
          <a:prstGeom prst="rect">
            <a:avLst/>
          </a:prstGeom>
        </p:spPr>
      </p:pic>
      <p:sp>
        <p:nvSpPr>
          <p:cNvPr id="6" name="Rectangle 5">
            <a:extLst>
              <a:ext uri="{FF2B5EF4-FFF2-40B4-BE49-F238E27FC236}">
                <a16:creationId xmlns:a16="http://schemas.microsoft.com/office/drawing/2014/main" id="{5927138A-355E-A24B-B086-6E2EC706FB1F}"/>
              </a:ext>
            </a:extLst>
          </p:cNvPr>
          <p:cNvSpPr/>
          <p:nvPr/>
        </p:nvSpPr>
        <p:spPr>
          <a:xfrm>
            <a:off x="2557220" y="6342257"/>
            <a:ext cx="6222569" cy="369332"/>
          </a:xfrm>
          <a:prstGeom prst="rect">
            <a:avLst/>
          </a:prstGeom>
        </p:spPr>
        <p:txBody>
          <a:bodyPr wrap="square">
            <a:spAutoFit/>
          </a:bodyPr>
          <a:lstStyle/>
          <a:p>
            <a:r>
              <a:rPr lang="en-US" dirty="0"/>
              <a:t>http://</a:t>
            </a:r>
            <a:r>
              <a:rPr lang="en-US" dirty="0" err="1"/>
              <a:t>www.pennyjuice.com</a:t>
            </a:r>
            <a:r>
              <a:rPr lang="en-US" dirty="0"/>
              <a:t>/</a:t>
            </a:r>
            <a:r>
              <a:rPr lang="en-US" dirty="0" err="1"/>
              <a:t>htmlversion</a:t>
            </a:r>
            <a:r>
              <a:rPr lang="en-US" dirty="0"/>
              <a:t>/</a:t>
            </a:r>
            <a:r>
              <a:rPr lang="en-US" dirty="0" err="1"/>
              <a:t>whoispj.htm</a:t>
            </a:r>
            <a:endParaRPr lang="en-US" dirty="0"/>
          </a:p>
        </p:txBody>
      </p:sp>
    </p:spTree>
    <p:extLst>
      <p:ext uri="{BB962C8B-B14F-4D97-AF65-F5344CB8AC3E}">
        <p14:creationId xmlns:p14="http://schemas.microsoft.com/office/powerpoint/2010/main" val="126535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IT202_Template" id="{39D82ABA-158B-CC4F-8341-CB4BE71E0933}" vid="{027ABE4F-AB90-0C43-8EA3-72B3581221FA}"/>
    </a:ext>
  </a:extLst>
</a:theme>
</file>

<file path=ppt/theme/theme2.xml><?xml version="1.0" encoding="utf-8"?>
<a:theme xmlns:a="http://schemas.openxmlformats.org/drawingml/2006/main" name="Ion Boardroom">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KIT202_Template" id="{39D82ABA-158B-CC4F-8341-CB4BE71E0933}" vid="{9DE789D6-519B-4941-B89B-65665DE815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33772</TotalTime>
  <Words>2164</Words>
  <Application>Microsoft Macintosh PowerPoint</Application>
  <PresentationFormat>On-screen Show (4:3)</PresentationFormat>
  <Paragraphs>509</Paragraphs>
  <Slides>71</Slides>
  <Notes>61</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71</vt:i4>
      </vt:variant>
    </vt:vector>
  </HeadingPairs>
  <TitlesOfParts>
    <vt:vector size="89" baseType="lpstr">
      <vt:lpstr>굴림</vt:lpstr>
      <vt:lpstr>맑은 고딕</vt:lpstr>
      <vt:lpstr>맑은 고딕</vt:lpstr>
      <vt:lpstr>メイリオ</vt:lpstr>
      <vt:lpstr>Arial</vt:lpstr>
      <vt:lpstr>Calibri</vt:lpstr>
      <vt:lpstr>Calibri Light</vt:lpstr>
      <vt:lpstr>Century Gothic</vt:lpstr>
      <vt:lpstr>Courier New</vt:lpstr>
      <vt:lpstr>Tahoma</vt:lpstr>
      <vt:lpstr>Times New Roman</vt:lpstr>
      <vt:lpstr>Verdana</vt:lpstr>
      <vt:lpstr>Wingdings</vt:lpstr>
      <vt:lpstr>Wingdings 2</vt:lpstr>
      <vt:lpstr>Wingdings 3</vt:lpstr>
      <vt:lpstr>Custom Design</vt:lpstr>
      <vt:lpstr>Ion Boardroom</vt:lpstr>
      <vt:lpstr>Bitmap Image</vt:lpstr>
      <vt:lpstr>Secure Web Programming</vt:lpstr>
      <vt:lpstr>Topics</vt:lpstr>
      <vt:lpstr>Review: Web Applications with AJAX</vt:lpstr>
      <vt:lpstr>Review: Asynchronous communication</vt:lpstr>
      <vt:lpstr>Review: Classic Model vs  AJAX Model</vt:lpstr>
      <vt:lpstr>Review: AJAX “toolkit”</vt:lpstr>
      <vt:lpstr>Review: Data Transfer – type 1: plain text</vt:lpstr>
      <vt:lpstr>PowerPoint Presentation</vt:lpstr>
      <vt:lpstr>Examples</vt:lpstr>
      <vt:lpstr>PowerPoint Presentation</vt:lpstr>
      <vt:lpstr>PowerPoint Presentation</vt:lpstr>
      <vt:lpstr>Website Design </vt:lpstr>
      <vt:lpstr>Web Design and HCI</vt:lpstr>
      <vt:lpstr>Where have I been?</vt:lpstr>
      <vt:lpstr>Where am I now?</vt:lpstr>
      <vt:lpstr>Where am I now?</vt:lpstr>
      <vt:lpstr>Where should I go next?</vt:lpstr>
      <vt:lpstr>Hierarchical Structure</vt:lpstr>
      <vt:lpstr>Hierarchical Structure</vt:lpstr>
      <vt:lpstr>Hierarchical Structure</vt:lpstr>
      <vt:lpstr>Database Structure</vt:lpstr>
      <vt:lpstr>Database Structure</vt:lpstr>
      <vt:lpstr>Database Structure</vt:lpstr>
      <vt:lpstr>Hypertext Structure</vt:lpstr>
      <vt:lpstr>Hypertext Structure</vt:lpstr>
      <vt:lpstr>Hypertext Structure</vt:lpstr>
      <vt:lpstr>Hypertext Structure</vt:lpstr>
      <vt:lpstr>Website Organisation</vt:lpstr>
      <vt:lpstr>Navigation Tools</vt:lpstr>
      <vt:lpstr>Trend in 2018</vt:lpstr>
      <vt:lpstr>Responsive Web Design</vt:lpstr>
      <vt:lpstr>Responsive in HTML</vt:lpstr>
      <vt:lpstr>Different media types</vt:lpstr>
      <vt:lpstr>To sum</vt:lpstr>
      <vt:lpstr>Examples</vt:lpstr>
      <vt:lpstr>PowerPoint Presentation</vt:lpstr>
      <vt:lpstr>Year 2015</vt:lpstr>
      <vt:lpstr>PowerPoint Presentation</vt:lpstr>
      <vt:lpstr>PowerPoint Presentation</vt:lpstr>
      <vt:lpstr>2017</vt:lpstr>
      <vt:lpstr>2018</vt:lpstr>
      <vt:lpstr>2018</vt:lpstr>
      <vt:lpstr>More Examples</vt:lpstr>
      <vt:lpstr>Example of interface</vt:lpstr>
      <vt:lpstr>Another example – text hover</vt:lpstr>
      <vt:lpstr>World Best Top 10 (2018)</vt:lpstr>
      <vt:lpstr>Accessibility</vt:lpstr>
      <vt:lpstr>Accessibility</vt:lpstr>
      <vt:lpstr>Accessibility</vt:lpstr>
      <vt:lpstr>Accessibility</vt:lpstr>
      <vt:lpstr>Disable population in Australia </vt:lpstr>
      <vt:lpstr>Disable population in Australia </vt:lpstr>
      <vt:lpstr>Disable population in Australia </vt:lpstr>
      <vt:lpstr>Assistive Technology</vt:lpstr>
      <vt:lpstr>Who benefits?</vt:lpstr>
      <vt:lpstr>Vision-impaired users</vt:lpstr>
      <vt:lpstr>Screen reader accessibility</vt:lpstr>
      <vt:lpstr>Using an ALT tag</vt:lpstr>
      <vt:lpstr>PowerPoint Presentation</vt:lpstr>
      <vt:lpstr>Appearance if colour blind</vt:lpstr>
      <vt:lpstr>Using appropriate colours</vt:lpstr>
      <vt:lpstr>Hearing difficulties</vt:lpstr>
      <vt:lpstr>PowerPoint Presentation</vt:lpstr>
      <vt:lpstr>Poor motor control</vt:lpstr>
      <vt:lpstr>Web Accessibility Standard</vt:lpstr>
      <vt:lpstr>Web Content Accessibility Guidelines</vt:lpstr>
      <vt:lpstr>Accessibility requirements</vt:lpstr>
      <vt:lpstr>Accessibility - WCAG 2.0</vt:lpstr>
      <vt:lpstr>Evaluating Accessibility</vt:lpstr>
      <vt:lpstr>Accessibility</vt:lpstr>
      <vt:lpstr>PowerPoint Presentation</vt:lpstr>
    </vt:vector>
  </TitlesOfParts>
  <Company>University of Tasmania</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Secured Web Programming</dc:title>
  <dc:creator>Soyeon HAN</dc:creator>
  <cp:lastModifiedBy>Soonja Yeom</cp:lastModifiedBy>
  <cp:revision>371</cp:revision>
  <cp:lastPrinted>2015-02-24T02:13:19Z</cp:lastPrinted>
  <dcterms:created xsi:type="dcterms:W3CDTF">2013-11-07T09:10:10Z</dcterms:created>
  <dcterms:modified xsi:type="dcterms:W3CDTF">2018-05-23T03:07:40Z</dcterms:modified>
</cp:coreProperties>
</file>